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87" r:id="rId3"/>
    <p:sldId id="563" r:id="rId4"/>
    <p:sldId id="562" r:id="rId5"/>
    <p:sldId id="560" r:id="rId6"/>
    <p:sldId id="561" r:id="rId7"/>
    <p:sldId id="535" r:id="rId8"/>
    <p:sldId id="536" r:id="rId9"/>
    <p:sldId id="537" r:id="rId10"/>
    <p:sldId id="538" r:id="rId11"/>
    <p:sldId id="463" r:id="rId12"/>
    <p:sldId id="464" r:id="rId13"/>
    <p:sldId id="465" r:id="rId14"/>
    <p:sldId id="466" r:id="rId15"/>
    <p:sldId id="467" r:id="rId16"/>
    <p:sldId id="468" r:id="rId17"/>
    <p:sldId id="469" r:id="rId18"/>
    <p:sldId id="470" r:id="rId19"/>
    <p:sldId id="533" r:id="rId20"/>
    <p:sldId id="471" r:id="rId21"/>
    <p:sldId id="482" r:id="rId22"/>
    <p:sldId id="483" r:id="rId23"/>
    <p:sldId id="484" r:id="rId24"/>
    <p:sldId id="485" r:id="rId25"/>
    <p:sldId id="486" r:id="rId26"/>
    <p:sldId id="487" r:id="rId27"/>
    <p:sldId id="489" r:id="rId28"/>
    <p:sldId id="488" r:id="rId29"/>
    <p:sldId id="490" r:id="rId30"/>
    <p:sldId id="491" r:id="rId31"/>
    <p:sldId id="492" r:id="rId32"/>
    <p:sldId id="493" r:id="rId33"/>
    <p:sldId id="505" r:id="rId34"/>
    <p:sldId id="506" r:id="rId35"/>
    <p:sldId id="507" r:id="rId36"/>
    <p:sldId id="495" r:id="rId37"/>
    <p:sldId id="496" r:id="rId38"/>
    <p:sldId id="497" r:id="rId39"/>
    <p:sldId id="503" r:id="rId40"/>
    <p:sldId id="504" r:id="rId41"/>
    <p:sldId id="508" r:id="rId42"/>
    <p:sldId id="498" r:id="rId43"/>
    <p:sldId id="499" r:id="rId44"/>
    <p:sldId id="502" r:id="rId45"/>
    <p:sldId id="500" r:id="rId46"/>
    <p:sldId id="501" r:id="rId47"/>
    <p:sldId id="509" r:id="rId48"/>
    <p:sldId id="540" r:id="rId49"/>
    <p:sldId id="541" r:id="rId50"/>
    <p:sldId id="542" r:id="rId51"/>
    <p:sldId id="543" r:id="rId52"/>
    <p:sldId id="544" r:id="rId53"/>
    <p:sldId id="545" r:id="rId54"/>
    <p:sldId id="546" r:id="rId55"/>
    <p:sldId id="547" r:id="rId56"/>
    <p:sldId id="548" r:id="rId57"/>
    <p:sldId id="510" r:id="rId58"/>
    <p:sldId id="511" r:id="rId59"/>
    <p:sldId id="512" r:id="rId60"/>
    <p:sldId id="514" r:id="rId61"/>
    <p:sldId id="515" r:id="rId62"/>
    <p:sldId id="520" r:id="rId63"/>
    <p:sldId id="521" r:id="rId64"/>
    <p:sldId id="522" r:id="rId65"/>
    <p:sldId id="523" r:id="rId66"/>
    <p:sldId id="524" r:id="rId67"/>
    <p:sldId id="456" r:id="rId68"/>
    <p:sldId id="457" r:id="rId69"/>
    <p:sldId id="458" r:id="rId70"/>
    <p:sldId id="459" r:id="rId71"/>
    <p:sldId id="460" r:id="rId72"/>
    <p:sldId id="273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F5F5F5"/>
    <a:srgbClr val="000000"/>
    <a:srgbClr val="990099"/>
    <a:srgbClr val="CC3399"/>
    <a:srgbClr val="532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18" autoAdjust="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18"/>
    </p:cViewPr>
  </p:sorterViewPr>
  <p:notesViewPr>
    <p:cSldViewPr snapToGrid="0">
      <p:cViewPr varScale="1">
        <p:scale>
          <a:sx n="67" d="100"/>
          <a:sy n="67" d="100"/>
        </p:scale>
        <p:origin x="2829" y="2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CAAC558-D683-240A-067D-00C1B7D378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F66B89E-3DB3-8FD9-5D22-61248286FA4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F55A-5B1B-4ACF-94B8-C9D249367B5E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9B44063-EB08-8D82-2CEB-6CD36C0BD1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C6ED383-5053-D402-6953-2C7527C92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3713C-9E9C-40EE-85D2-3880551E3B4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00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04D3E-AB25-4865-88B1-E5CEDFA4F726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B107A-A654-4768-8807-756F0176A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34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In Matrix B 2</a:t>
            </a:r>
            <a:r>
              <a:rPr lang="en-IN" baseline="30000" dirty="0"/>
              <a:t>nd</a:t>
            </a:r>
            <a:r>
              <a:rPr lang="en-IN" dirty="0"/>
              <a:t> row is the twice the 1</a:t>
            </a:r>
            <a:r>
              <a:rPr lang="en-IN" baseline="30000" dirty="0"/>
              <a:t>st</a:t>
            </a:r>
            <a:r>
              <a:rPr lang="en-IN" dirty="0"/>
              <a:t> row and 3</a:t>
            </a:r>
            <a:r>
              <a:rPr lang="en-IN" baseline="30000" dirty="0"/>
              <a:t>rd</a:t>
            </a:r>
            <a:r>
              <a:rPr lang="en-IN" dirty="0"/>
              <a:t> row is the thrice the 2</a:t>
            </a:r>
            <a:r>
              <a:rPr lang="en-IN" baseline="30000" dirty="0"/>
              <a:t>nd</a:t>
            </a:r>
            <a:r>
              <a:rPr lang="en-IN" dirty="0"/>
              <a:t> 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B107A-A654-4768-8807-756F0176A7E3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58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5437" y="265677"/>
            <a:ext cx="11621126" cy="6326646"/>
            <a:chOff x="254476" y="265679"/>
            <a:chExt cx="11621126" cy="6326646"/>
          </a:xfrm>
        </p:grpSpPr>
        <p:sp>
          <p:nvSpPr>
            <p:cNvPr id="8" name="Flowchart: Manual Input 5"/>
            <p:cNvSpPr/>
            <p:nvPr userDrawn="1"/>
          </p:nvSpPr>
          <p:spPr>
            <a:xfrm rot="16200000" flipV="1">
              <a:off x="799317" y="-279162"/>
              <a:ext cx="6326646" cy="741632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3494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349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Flowchart: Manual Input 5"/>
            <p:cNvSpPr/>
            <p:nvPr userDrawn="1"/>
          </p:nvSpPr>
          <p:spPr>
            <a:xfrm rot="16200000" flipH="1">
              <a:off x="5594106" y="302528"/>
              <a:ext cx="5550769" cy="701222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9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94 h 10000"/>
                <a:gd name="connsiteX0" fmla="*/ 15 w 10015"/>
                <a:gd name="connsiteY0" fmla="*/ 3494 h 10469"/>
                <a:gd name="connsiteX1" fmla="*/ 10015 w 10015"/>
                <a:gd name="connsiteY1" fmla="*/ 0 h 10469"/>
                <a:gd name="connsiteX2" fmla="*/ 10015 w 10015"/>
                <a:gd name="connsiteY2" fmla="*/ 10000 h 10469"/>
                <a:gd name="connsiteX3" fmla="*/ 0 w 10015"/>
                <a:gd name="connsiteY3" fmla="*/ 10469 h 10469"/>
                <a:gd name="connsiteX4" fmla="*/ 15 w 10015"/>
                <a:gd name="connsiteY4" fmla="*/ 3494 h 10469"/>
                <a:gd name="connsiteX0" fmla="*/ 15 w 10015"/>
                <a:gd name="connsiteY0" fmla="*/ 3494 h 10494"/>
                <a:gd name="connsiteX1" fmla="*/ 10015 w 10015"/>
                <a:gd name="connsiteY1" fmla="*/ 0 h 10494"/>
                <a:gd name="connsiteX2" fmla="*/ 9984 w 10015"/>
                <a:gd name="connsiteY2" fmla="*/ 10494 h 10494"/>
                <a:gd name="connsiteX3" fmla="*/ 0 w 10015"/>
                <a:gd name="connsiteY3" fmla="*/ 10469 h 10494"/>
                <a:gd name="connsiteX4" fmla="*/ 15 w 10015"/>
                <a:gd name="connsiteY4" fmla="*/ 3494 h 1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494">
                  <a:moveTo>
                    <a:pt x="15" y="3494"/>
                  </a:moveTo>
                  <a:lnTo>
                    <a:pt x="10015" y="0"/>
                  </a:lnTo>
                  <a:cubicBezTo>
                    <a:pt x="10005" y="3498"/>
                    <a:pt x="9994" y="6996"/>
                    <a:pt x="9984" y="10494"/>
                  </a:cubicBezTo>
                  <a:lnTo>
                    <a:pt x="0" y="10469"/>
                  </a:lnTo>
                  <a:lnTo>
                    <a:pt x="15" y="349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984375"/>
            <a:ext cx="5905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564063"/>
            <a:ext cx="5905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3" b="37125"/>
          <a:stretch/>
        </p:blipFill>
        <p:spPr>
          <a:xfrm>
            <a:off x="254475" y="3208830"/>
            <a:ext cx="6915786" cy="3375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760542" cy="11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703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3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5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7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21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FBAFD22-97B6-4BF3-9496-41E458151A6B}" type="datetimeFigureOut">
              <a:rPr lang="en-US" smtClean="0"/>
              <a:pPr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1579" y="92974"/>
            <a:ext cx="2926334" cy="7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3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1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23825" y="138112"/>
            <a:ext cx="11944351" cy="6581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03412" y="1049867"/>
            <a:ext cx="113652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21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39" y="379813"/>
            <a:ext cx="2444161" cy="9830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3090333" y="1049867"/>
            <a:ext cx="86783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386667" y="379812"/>
            <a:ext cx="8382000" cy="67005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4475" y="6502400"/>
            <a:ext cx="11683050" cy="704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2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359785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2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4476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54475" y="262783"/>
            <a:ext cx="2686688" cy="63324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noFill/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3"/>
          <a:stretch/>
        </p:blipFill>
        <p:spPr>
          <a:xfrm>
            <a:off x="245097" y="1534163"/>
            <a:ext cx="2393627" cy="47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5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9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2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49BB6-5787-495D-AC20-623BD9000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6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38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17672-D273-40A8-9069-31B0837D5743}" type="datetimeFigureOut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D3BC5-34EF-44B2-83AC-D5533E46F0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1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8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84" r:id="rId14"/>
    <p:sldLayoutId id="214748368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611" y="1754587"/>
            <a:ext cx="6248255" cy="1998307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Mathematics and statistics</a:t>
            </a:r>
            <a:endParaRPr lang="en-US" sz="28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54994" y="3752894"/>
            <a:ext cx="5905500" cy="762076"/>
          </a:xfrm>
        </p:spPr>
        <p:txBody>
          <a:bodyPr>
            <a:no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Name of the Presenter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Designation</a:t>
            </a:r>
            <a:endParaRPr lang="en-US" sz="2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85425" y="6119446"/>
            <a:ext cx="6175069" cy="3526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IN" sz="16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www.reva.edu.in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646333" y="271291"/>
            <a:ext cx="5267501" cy="57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1400" b="1" dirty="0">
                <a:solidFill>
                  <a:srgbClr val="595959"/>
                </a:solidFill>
              </a:rPr>
              <a:t>REVA Academy for Corporate Excellence (RACE)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516611" y="2995224"/>
            <a:ext cx="4127234" cy="5798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 smtClean="0">
                <a:solidFill>
                  <a:srgbClr val="595959"/>
                </a:solidFill>
              </a:rPr>
              <a:t>Date: 22 November 2025</a:t>
            </a:r>
            <a:endParaRPr lang="en-IN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8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1B493E-C325-B28A-E9E3-DCF67551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Algebra-Applications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84F918-16FB-F06C-7658-A298B5E3F21F}"/>
              </a:ext>
            </a:extLst>
          </p:cNvPr>
          <p:cNvSpPr txBox="1"/>
          <p:nvPr/>
        </p:nvSpPr>
        <p:spPr>
          <a:xfrm>
            <a:off x="577889" y="1431002"/>
            <a:ext cx="10269962" cy="16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3. Data Science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Representation: Datasets stored as matrices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Covariance &amp; Correlation: Used to study relationships using matrix operations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Recommender Systems: Use of matrix factorization techniques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34F99C-E416-0A61-B9D7-2BA1E8FC2741}"/>
              </a:ext>
            </a:extLst>
          </p:cNvPr>
          <p:cNvSpPr txBox="1"/>
          <p:nvPr/>
        </p:nvSpPr>
        <p:spPr>
          <a:xfrm>
            <a:off x="646043" y="3549952"/>
            <a:ext cx="7322299" cy="16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4. Computer Vision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 Representation: Images are matrices of pixel values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Filters and Kernels: Convolution operations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Face Recognition: Eigenfaces based on eigenvectors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26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F38FEE-5507-52C7-5EB8-2B414D80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Scalers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EFA3F91-4D7E-BB87-8DAE-633E7281B7ED}"/>
              </a:ext>
            </a:extLst>
          </p:cNvPr>
          <p:cNvSpPr txBox="1"/>
          <p:nvPr/>
        </p:nvSpPr>
        <p:spPr>
          <a:xfrm>
            <a:off x="859971" y="1676399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scalar is a single number or value.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DC56FC-6EE5-99A2-E1F6-4515B40A82C9}"/>
              </a:ext>
            </a:extLst>
          </p:cNvPr>
          <p:cNvSpPr txBox="1"/>
          <p:nvPr/>
        </p:nvSpPr>
        <p:spPr>
          <a:xfrm>
            <a:off x="974271" y="2237014"/>
            <a:ext cx="3199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/>
              <a:t>: 5,−3,0.75, 0.1, 0.001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F0F2DF-10A4-5EFB-5E14-2C0C059FFD71}"/>
              </a:ext>
            </a:extLst>
          </p:cNvPr>
          <p:cNvSpPr txBox="1"/>
          <p:nvPr/>
        </p:nvSpPr>
        <p:spPr>
          <a:xfrm>
            <a:off x="859971" y="3260271"/>
            <a:ext cx="44967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Learning rate in Linear regression</a:t>
            </a:r>
          </a:p>
          <a:p>
            <a:r>
              <a:rPr lang="en-IN" dirty="0"/>
              <a:t/>
            </a:r>
            <a:br>
              <a:rPr lang="en-IN" dirty="0"/>
            </a:br>
            <a:r>
              <a:rPr lang="en-IN" dirty="0"/>
              <a:t>K value in clustering</a:t>
            </a:r>
          </a:p>
          <a:p>
            <a:endParaRPr lang="en-IN" dirty="0"/>
          </a:p>
          <a:p>
            <a:r>
              <a:rPr lang="en-IN" dirty="0"/>
              <a:t>Number of estimators in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17729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CC63A9-9C3E-3DD8-CFB9-10064450F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1934D9-AF26-7F47-EB4F-0F97DCFFAE4C}"/>
              </a:ext>
            </a:extLst>
          </p:cNvPr>
          <p:cNvSpPr txBox="1"/>
          <p:nvPr/>
        </p:nvSpPr>
        <p:spPr>
          <a:xfrm>
            <a:off x="812800" y="1553420"/>
            <a:ext cx="6171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/>
              <a:t>In linear algebra, a </a:t>
            </a:r>
            <a:r>
              <a:rPr lang="en-US" sz="1800" b="0" i="1" u="none" strike="noStrike" baseline="0" dirty="0"/>
              <a:t>vector </a:t>
            </a:r>
            <a:r>
              <a:rPr lang="en-US" sz="1800" b="0" i="0" u="none" strike="noStrike" baseline="0" dirty="0"/>
              <a:t>is an ordered list of numbers.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14E7CA05-717C-7D43-91D8-D1A9734FA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371" y="2136686"/>
            <a:ext cx="590893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represent direction and magnitude.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Can be in 2D, 3D, or higher-dimensional space.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AB3D04C-96F4-776A-84AD-A4A7D09CDC8C}"/>
              </a:ext>
            </a:extLst>
          </p:cNvPr>
          <p:cNvSpPr txBox="1"/>
          <p:nvPr/>
        </p:nvSpPr>
        <p:spPr>
          <a:xfrm>
            <a:off x="812800" y="3840568"/>
            <a:ext cx="768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house price prediction dataset. The target variable price is a vector</a:t>
            </a:r>
          </a:p>
        </p:txBody>
      </p:sp>
    </p:spTree>
    <p:extLst>
      <p:ext uri="{BB962C8B-B14F-4D97-AF65-F5344CB8AC3E}">
        <p14:creationId xmlns:p14="http://schemas.microsoft.com/office/powerpoint/2010/main" val="184083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C34468-3DEF-0409-FC80-1B44648A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6DFCAAC-2444-2BB9-6A3E-A590A6BABE44}"/>
              </a:ext>
            </a:extLst>
          </p:cNvPr>
          <p:cNvSpPr txBox="1"/>
          <p:nvPr/>
        </p:nvSpPr>
        <p:spPr>
          <a:xfrm>
            <a:off x="381000" y="1475085"/>
            <a:ext cx="11049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/>
              <a:t>Depending on the context, matrices can be conceptualized as a </a:t>
            </a:r>
          </a:p>
          <a:p>
            <a:pPr algn="l"/>
            <a:endParaRPr lang="en-US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set of column vectors stacked next to each other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/>
              <a:t>Example: input features table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a set of row vectors layered on top of each other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 baseline="0" dirty="0" err="1"/>
              <a:t>multisensor</a:t>
            </a:r>
            <a:r>
              <a:rPr lang="en-US" b="0" i="0" u="none" strike="noStrike" baseline="0" dirty="0"/>
              <a:t> data in which each row is a time series from a different sensors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 ordered collection of individual matrix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Example: Image with pixel intensities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62CA827-C4BE-6CC0-6D15-D1BB91FA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17" y="4827338"/>
            <a:ext cx="2971822" cy="8382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16AAFF9-43C6-61EC-B707-397AF1A88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071" y="4860675"/>
            <a:ext cx="1800238" cy="771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D47FFE1-2F33-D936-141E-B102CFB34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42" y="4841625"/>
            <a:ext cx="2305067" cy="7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0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B9771A-2979-C267-0CB1-F7DD31B06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767" y="2928872"/>
            <a:ext cx="3420533" cy="1192278"/>
          </a:xfrm>
        </p:spPr>
        <p:txBody>
          <a:bodyPr>
            <a:normAutofit/>
          </a:bodyPr>
          <a:lstStyle/>
          <a:p>
            <a:r>
              <a:rPr lang="en-IN" sz="4800" dirty="0"/>
              <a:t>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6BA34C-DCF1-9AF7-3A12-2FD3BF5D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9"/>
          <a:stretch/>
        </p:blipFill>
        <p:spPr>
          <a:xfrm>
            <a:off x="6284353" y="1803400"/>
            <a:ext cx="4133880" cy="39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5F0984-7ADF-DDD5-AE93-D45649ED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33545C-40F6-89CB-56D2-EB29F019486F}"/>
              </a:ext>
            </a:extLst>
          </p:cNvPr>
          <p:cNvSpPr txBox="1"/>
          <p:nvPr/>
        </p:nvSpPr>
        <p:spPr>
          <a:xfrm>
            <a:off x="1701800" y="198120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Row Vector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EA2385-9C78-E9BD-F0DF-A7E695C6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1922977"/>
            <a:ext cx="1643067" cy="4967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DD005BC-CC37-6EEB-6F82-85B99C6B4DF9}"/>
              </a:ext>
            </a:extLst>
          </p:cNvPr>
          <p:cNvSpPr txBox="1"/>
          <p:nvPr/>
        </p:nvSpPr>
        <p:spPr>
          <a:xfrm>
            <a:off x="1328301" y="3486150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Column Vector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BD17C98-F1FA-B360-DBDD-7C092F812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7" y="3075415"/>
            <a:ext cx="1337733" cy="126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E3E2E0-FEEF-8561-CD1F-EADE809FCB22}"/>
              </a:ext>
            </a:extLst>
          </p:cNvPr>
          <p:cNvSpPr txBox="1"/>
          <p:nvPr/>
        </p:nvSpPr>
        <p:spPr>
          <a:xfrm>
            <a:off x="1612900" y="535940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Show 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A98FD17-5A98-5986-DF8C-E56DAD7854E8}"/>
              </a:ext>
            </a:extLst>
          </p:cNvPr>
          <p:cNvSpPr txBox="1"/>
          <p:nvPr/>
        </p:nvSpPr>
        <p:spPr>
          <a:xfrm>
            <a:off x="4621696" y="5359400"/>
            <a:ext cx="2545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Vector_Basics.ipynb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4835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A140B3-9D38-D24F-D65E-0320CB6B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Geometric representation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E74268-B4B1-83F2-DCFB-51CCBC34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09"/>
          <a:stretch/>
        </p:blipFill>
        <p:spPr>
          <a:xfrm>
            <a:off x="6392303" y="1720850"/>
            <a:ext cx="4133880" cy="39433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2820FC6-8854-21DD-9BC9-36D4C915F3CE}"/>
              </a:ext>
            </a:extLst>
          </p:cNvPr>
          <p:cNvSpPr txBox="1"/>
          <p:nvPr/>
        </p:nvSpPr>
        <p:spPr>
          <a:xfrm>
            <a:off x="554567" y="3046201"/>
            <a:ext cx="5414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</a:t>
            </a:r>
            <a:r>
              <a:rPr lang="en-US" sz="1800" b="0" i="0" u="none" strike="noStrike" baseline="0" dirty="0"/>
              <a:t>he geometric interpretation of a vector is useful in physics and engineering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BB9055-B99C-F7F6-0E08-7EA638034BCE}"/>
              </a:ext>
            </a:extLst>
          </p:cNvPr>
          <p:cNvSpPr txBox="1"/>
          <p:nvPr/>
        </p:nvSpPr>
        <p:spPr>
          <a:xfrm>
            <a:off x="554566" y="1985751"/>
            <a:ext cx="5414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Vector =[-1   2]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727B7F-CC9B-F9E7-8F24-A0FB64288C75}"/>
              </a:ext>
            </a:extLst>
          </p:cNvPr>
          <p:cNvSpPr txBox="1"/>
          <p:nvPr/>
        </p:nvSpPr>
        <p:spPr>
          <a:xfrm>
            <a:off x="622300" y="4179752"/>
            <a:ext cx="5177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/>
            </a:lvl1pPr>
          </a:lstStyle>
          <a:p>
            <a:r>
              <a:rPr lang="en-US" dirty="0"/>
              <a:t>The algebraic interpretation of a vector is useful in </a:t>
            </a:r>
            <a:r>
              <a:rPr lang="en-IN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15651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9687B-D375-E52C-9A27-F5766F62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7FC6019-2957-23E9-1FBA-10E60A78B15E}"/>
              </a:ext>
            </a:extLst>
          </p:cNvPr>
          <p:cNvSpPr txBox="1"/>
          <p:nvPr/>
        </p:nvSpPr>
        <p:spPr>
          <a:xfrm>
            <a:off x="996950" y="1809750"/>
            <a:ext cx="23743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Addition</a:t>
            </a:r>
          </a:p>
          <a:p>
            <a:r>
              <a:rPr lang="en-IN" dirty="0"/>
              <a:t>Subtraction</a:t>
            </a:r>
            <a:br>
              <a:rPr lang="en-IN" dirty="0"/>
            </a:br>
            <a:r>
              <a:rPr lang="en-IN" dirty="0"/>
              <a:t>Multiplication</a:t>
            </a:r>
            <a:br>
              <a:rPr lang="en-IN" dirty="0"/>
            </a:br>
            <a:r>
              <a:rPr lang="en-IN" dirty="0"/>
              <a:t>Transpose</a:t>
            </a:r>
          </a:p>
          <a:p>
            <a:r>
              <a:rPr lang="en-IN" dirty="0"/>
              <a:t>Vector broadcasting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F414F2-6991-B82F-FFDA-D2D4B96296C1}"/>
              </a:ext>
            </a:extLst>
          </p:cNvPr>
          <p:cNvSpPr txBox="1"/>
          <p:nvPr/>
        </p:nvSpPr>
        <p:spPr>
          <a:xfrm>
            <a:off x="3619500" y="199390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Refer the notebook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160A51-5C76-FD9E-A273-4874354BE8AD}"/>
              </a:ext>
            </a:extLst>
          </p:cNvPr>
          <p:cNvSpPr txBox="1"/>
          <p:nvPr/>
        </p:nvSpPr>
        <p:spPr>
          <a:xfrm>
            <a:off x="3269974" y="4972323"/>
            <a:ext cx="2573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Vector_Basics.ipynb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72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8B9B98-EBC3-D68C-45D2-6982DBE2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L2 Norm and Unit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0607A1B-3616-ECA4-401F-ACE8BEEB4A2A}"/>
              </a:ext>
            </a:extLst>
          </p:cNvPr>
          <p:cNvSpPr txBox="1"/>
          <p:nvPr/>
        </p:nvSpPr>
        <p:spPr>
          <a:xfrm>
            <a:off x="1028700" y="1827252"/>
            <a:ext cx="1087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Norm of a vector is nothing but the magnitude of the vector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211E93E-2514-A423-B5B1-F4D1FE7B2258}"/>
              </a:ext>
            </a:extLst>
          </p:cNvPr>
          <p:cNvSpPr txBox="1"/>
          <p:nvPr/>
        </p:nvSpPr>
        <p:spPr>
          <a:xfrm>
            <a:off x="1104900" y="224155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v= [v</a:t>
            </a:r>
            <a:r>
              <a:rPr lang="en-IN" baseline="-25000" dirty="0"/>
              <a:t>1</a:t>
            </a:r>
            <a:r>
              <a:rPr lang="en-IN" dirty="0"/>
              <a:t>, v</a:t>
            </a:r>
            <a:r>
              <a:rPr lang="en-IN" baseline="-25000" dirty="0"/>
              <a:t>2</a:t>
            </a:r>
            <a:r>
              <a:rPr lang="en-IN" dirty="0"/>
              <a:t>, v</a:t>
            </a:r>
            <a:r>
              <a:rPr lang="en-IN" baseline="-25000" dirty="0"/>
              <a:t>3</a:t>
            </a:r>
            <a:r>
              <a:rPr lang="en-IN" dirty="0"/>
              <a:t>, v</a:t>
            </a:r>
            <a:r>
              <a:rPr lang="en-IN" baseline="-25000" dirty="0"/>
              <a:t>4, </a:t>
            </a:r>
            <a:r>
              <a:rPr lang="en-IN" dirty="0"/>
              <a:t>......, </a:t>
            </a:r>
            <a:r>
              <a:rPr lang="en-IN" dirty="0" err="1"/>
              <a:t>v</a:t>
            </a:r>
            <a:r>
              <a:rPr lang="en-IN" baseline="-25000" dirty="0" err="1"/>
              <a:t>n</a:t>
            </a:r>
            <a:r>
              <a:rPr lang="en-IN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DC4095-879E-3610-0A43-074B4C849E7D}"/>
              </a:ext>
            </a:extLst>
          </p:cNvPr>
          <p:cNvSpPr txBox="1"/>
          <p:nvPr/>
        </p:nvSpPr>
        <p:spPr>
          <a:xfrm>
            <a:off x="1028700" y="2946400"/>
            <a:ext cx="233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Norm of the vector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379026E-CDFA-0868-AEEF-F345503A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29" y="2700814"/>
            <a:ext cx="3276841" cy="72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CD361C-27BA-4220-F97E-671E27F5CEA9}"/>
              </a:ext>
            </a:extLst>
          </p:cNvPr>
          <p:cNvSpPr txBox="1"/>
          <p:nvPr/>
        </p:nvSpPr>
        <p:spPr>
          <a:xfrm>
            <a:off x="1104900" y="376451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It is also called L</a:t>
            </a:r>
            <a:r>
              <a:rPr lang="en-IN" baseline="30000" dirty="0"/>
              <a:t>2</a:t>
            </a:r>
            <a:r>
              <a:rPr lang="en-IN" dirty="0"/>
              <a:t> Norm or Euclidean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C887C85E-DB73-9CA3-9417-DFAA7A7CCDE1}"/>
                  </a:ext>
                </a:extLst>
              </p:cNvPr>
              <p:cNvSpPr txBox="1"/>
              <p:nvPr/>
            </p:nvSpPr>
            <p:spPr>
              <a:xfrm>
                <a:off x="1028700" y="4930443"/>
                <a:ext cx="2138791" cy="1027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/>
                  <a:t>Unit Vector </a:t>
                </a:r>
                <a:r>
                  <a:rPr lang="en-IN" dirty="0"/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IN" b="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87C85E-DB73-9CA3-9417-DFAA7A7CC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4930443"/>
                <a:ext cx="2138791" cy="1027141"/>
              </a:xfrm>
              <a:prstGeom prst="rect">
                <a:avLst/>
              </a:prstGeom>
              <a:blipFill>
                <a:blip r:embed="rId3"/>
                <a:stretch>
                  <a:fillRect l="-25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6184BB-EEFA-A359-EB33-65B421445998}"/>
              </a:ext>
            </a:extLst>
          </p:cNvPr>
          <p:cNvSpPr txBox="1"/>
          <p:nvPr/>
        </p:nvSpPr>
        <p:spPr>
          <a:xfrm>
            <a:off x="939800" y="5848350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Unit Vector magnitude is 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634053E-8F55-0D23-9900-71BCC285143D}"/>
              </a:ext>
            </a:extLst>
          </p:cNvPr>
          <p:cNvSpPr txBox="1"/>
          <p:nvPr/>
        </p:nvSpPr>
        <p:spPr>
          <a:xfrm>
            <a:off x="516868" y="1378466"/>
            <a:ext cx="13906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Norm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70638DB-B95C-019A-1984-74F1700A9F5E}"/>
              </a:ext>
            </a:extLst>
          </p:cNvPr>
          <p:cNvSpPr txBox="1"/>
          <p:nvPr/>
        </p:nvSpPr>
        <p:spPr>
          <a:xfrm>
            <a:off x="516868" y="44767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Unit vector</a:t>
            </a:r>
          </a:p>
        </p:txBody>
      </p:sp>
    </p:spTree>
    <p:extLst>
      <p:ext uri="{BB962C8B-B14F-4D97-AF65-F5344CB8AC3E}">
        <p14:creationId xmlns:p14="http://schemas.microsoft.com/office/powerpoint/2010/main" val="324755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A4957B-7281-DF50-44E6-0746C1F4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L1 Norm (Manhattan Norm)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61B68E7-F618-68AD-0007-F90A6008F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108" y="1778510"/>
            <a:ext cx="4064287" cy="7602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84401D-95C2-48FE-F0B9-EEB1016B2DD5}"/>
              </a:ext>
            </a:extLst>
          </p:cNvPr>
          <p:cNvSpPr txBox="1"/>
          <p:nvPr/>
        </p:nvSpPr>
        <p:spPr>
          <a:xfrm>
            <a:off x="1630017" y="2743200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v= [3,-4,5] L1 norm 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5DF482-6B73-B70E-580C-0D5062DF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53" y="3316995"/>
            <a:ext cx="478763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3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7F06B10-F2B9-45AE-BAEE-3A25BDC40F60}"/>
              </a:ext>
            </a:extLst>
          </p:cNvPr>
          <p:cNvGrpSpPr/>
          <p:nvPr/>
        </p:nvGrpSpPr>
        <p:grpSpPr>
          <a:xfrm>
            <a:off x="694673" y="1531122"/>
            <a:ext cx="5383988" cy="1053477"/>
            <a:chOff x="1848112" y="1575921"/>
            <a:chExt cx="5383988" cy="1053477"/>
          </a:xfrm>
        </p:grpSpPr>
        <p:sp>
          <p:nvSpPr>
            <p:cNvPr id="10" name="TextBox 9"/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8C572D2-FF82-4F09-A87C-3D3A60EF1C3D}"/>
              </a:ext>
            </a:extLst>
          </p:cNvPr>
          <p:cNvGrpSpPr/>
          <p:nvPr/>
        </p:nvGrpSpPr>
        <p:grpSpPr>
          <a:xfrm>
            <a:off x="694673" y="2666100"/>
            <a:ext cx="5383988" cy="1053477"/>
            <a:chOff x="1848112" y="1575921"/>
            <a:chExt cx="5383988" cy="10534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C66517ED-D341-498B-BF06-476933A43F6B}"/>
              </a:ext>
            </a:extLst>
          </p:cNvPr>
          <p:cNvGrpSpPr/>
          <p:nvPr/>
        </p:nvGrpSpPr>
        <p:grpSpPr>
          <a:xfrm>
            <a:off x="694673" y="3801078"/>
            <a:ext cx="5383988" cy="1053477"/>
            <a:chOff x="1848112" y="1575921"/>
            <a:chExt cx="5383988" cy="10534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DEE4032-D811-4C99-AE03-98362C887B64}"/>
              </a:ext>
            </a:extLst>
          </p:cNvPr>
          <p:cNvGrpSpPr/>
          <p:nvPr/>
        </p:nvGrpSpPr>
        <p:grpSpPr>
          <a:xfrm>
            <a:off x="694673" y="4936055"/>
            <a:ext cx="5383988" cy="1053477"/>
            <a:chOff x="1848112" y="1575921"/>
            <a:chExt cx="5383988" cy="105347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37F06B10-F2B9-45AE-BAEE-3A25BDC40F60}"/>
              </a:ext>
            </a:extLst>
          </p:cNvPr>
          <p:cNvGrpSpPr/>
          <p:nvPr/>
        </p:nvGrpSpPr>
        <p:grpSpPr>
          <a:xfrm>
            <a:off x="6060189" y="1531122"/>
            <a:ext cx="5383988" cy="1053477"/>
            <a:chOff x="1848112" y="1575921"/>
            <a:chExt cx="5383988" cy="1053477"/>
          </a:xfrm>
        </p:grpSpPr>
        <p:sp>
          <p:nvSpPr>
            <p:cNvPr id="26" name="TextBox 25"/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48C572D2-FF82-4F09-A87C-3D3A60EF1C3D}"/>
              </a:ext>
            </a:extLst>
          </p:cNvPr>
          <p:cNvGrpSpPr/>
          <p:nvPr/>
        </p:nvGrpSpPr>
        <p:grpSpPr>
          <a:xfrm>
            <a:off x="6060189" y="2666100"/>
            <a:ext cx="5383988" cy="1053477"/>
            <a:chOff x="1848112" y="1575921"/>
            <a:chExt cx="5383988" cy="10534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C6F8FA6-DB08-4060-9832-77D337D2BF55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06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C66517ED-D341-498B-BF06-476933A43F6B}"/>
              </a:ext>
            </a:extLst>
          </p:cNvPr>
          <p:cNvGrpSpPr/>
          <p:nvPr/>
        </p:nvGrpSpPr>
        <p:grpSpPr>
          <a:xfrm>
            <a:off x="6060189" y="3801078"/>
            <a:ext cx="5383988" cy="1053477"/>
            <a:chOff x="1848112" y="1575921"/>
            <a:chExt cx="5383988" cy="105347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DDE46A4-1F4F-419B-85C6-1ABD9A677D50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190EC436-1B46-49D9-A7E4-ADECB5E929DF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07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1DEE4032-D811-4C99-AE03-98362C887B64}"/>
              </a:ext>
            </a:extLst>
          </p:cNvPr>
          <p:cNvGrpSpPr/>
          <p:nvPr/>
        </p:nvGrpSpPr>
        <p:grpSpPr>
          <a:xfrm>
            <a:off x="6060189" y="4936055"/>
            <a:ext cx="5383988" cy="1053477"/>
            <a:chOff x="1848112" y="1575921"/>
            <a:chExt cx="5383988" cy="105347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D9D096A-3B24-4BB9-A2CC-E0717D579571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DFCC804-6C1D-4C67-B274-1978635DA6F9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Contents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08</a:t>
              </a:r>
              <a:endPara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360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D6C15DE-EF9D-C6EC-9A17-766D5497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B956EB-4023-A18C-62E4-E3E65360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Dot Product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6800310-E513-5E02-B3E8-C99CB874CA75}"/>
              </a:ext>
            </a:extLst>
          </p:cNvPr>
          <p:cNvSpPr txBox="1"/>
          <p:nvPr/>
        </p:nvSpPr>
        <p:spPr>
          <a:xfrm>
            <a:off x="596900" y="1553686"/>
            <a:ext cx="10871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dot product</a:t>
            </a:r>
            <a:r>
              <a:rPr lang="en-US" dirty="0"/>
              <a:t> (or inner product) is a mathematical operation that computes the scalar result of multiplying two vectors and summing their components.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8AEA0C3-B702-21AA-AF25-5E052179AF47}"/>
              </a:ext>
            </a:extLst>
          </p:cNvPr>
          <p:cNvSpPr txBox="1"/>
          <p:nvPr/>
        </p:nvSpPr>
        <p:spPr>
          <a:xfrm>
            <a:off x="749300" y="3092450"/>
            <a:ext cx="108712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Dot product is Basis for many algorithms.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Convolution &amp; Correlation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Fourier Transform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Matrix Multiplication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Linear 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Signal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in </a:t>
            </a:r>
            <a:r>
              <a:rPr lang="en-US" b="1" dirty="0"/>
              <a:t>Machine Learning</a:t>
            </a:r>
            <a:r>
              <a:rPr lang="en-US" dirty="0"/>
              <a:t>, </a:t>
            </a:r>
            <a:r>
              <a:rPr lang="en-US" b="1" dirty="0"/>
              <a:t>Signal Processing</a:t>
            </a:r>
            <a:r>
              <a:rPr lang="en-US" dirty="0"/>
              <a:t>, and </a:t>
            </a:r>
            <a:r>
              <a:rPr lang="en-US" b="1" dirty="0"/>
              <a:t>Computer Vision</a:t>
            </a:r>
            <a:endParaRPr lang="en-US" dirty="0"/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EE6FB46-E0A5-1BD0-EB2D-0C9AE71D2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33" y="2362454"/>
            <a:ext cx="4821101" cy="5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83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5D394D-9B63-C315-B14F-6EBC0B86A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717" y="3093972"/>
            <a:ext cx="8382000" cy="670055"/>
          </a:xfrm>
        </p:spPr>
        <p:txBody>
          <a:bodyPr/>
          <a:lstStyle/>
          <a:p>
            <a:r>
              <a:rPr lang="en-IN" dirty="0"/>
              <a:t>Vector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508971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E24200-5C03-6B26-A6C2-CE71321E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0D01502-6241-6441-5411-9CDE73244B55}"/>
              </a:ext>
            </a:extLst>
          </p:cNvPr>
          <p:cNvSpPr txBox="1"/>
          <p:nvPr/>
        </p:nvSpPr>
        <p:spPr>
          <a:xfrm>
            <a:off x="642257" y="1475992"/>
            <a:ext cx="1094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Pearson correlation coefficient (ρ) is a widely used measure of the linear relationship between two variables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C332B23-0FFE-DF5B-5803-7364711F2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585" y="2342180"/>
            <a:ext cx="5315819" cy="1368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106D25B-8049-93B1-3F26-CE83A38DF3DB}"/>
              </a:ext>
            </a:extLst>
          </p:cNvPr>
          <p:cNvSpPr txBox="1"/>
          <p:nvPr/>
        </p:nvSpPr>
        <p:spPr>
          <a:xfrm>
            <a:off x="1185145" y="4360903"/>
            <a:ext cx="512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Pearson correlation values are between -1 to 1</a:t>
            </a:r>
          </a:p>
        </p:txBody>
      </p:sp>
    </p:spTree>
    <p:extLst>
      <p:ext uri="{BB962C8B-B14F-4D97-AF65-F5344CB8AC3E}">
        <p14:creationId xmlns:p14="http://schemas.microsoft.com/office/powerpoint/2010/main" val="86991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6A1E06-1C18-4597-E797-3A70F58D4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Correlation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53D9B0A-B304-96B5-877D-B800BDD46882}"/>
              </a:ext>
            </a:extLst>
          </p:cNvPr>
          <p:cNvSpPr txBox="1"/>
          <p:nvPr/>
        </p:nvSpPr>
        <p:spPr>
          <a:xfrm>
            <a:off x="688975" y="1423770"/>
            <a:ext cx="108140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1800" b="0" i="1" u="none" strike="noStrike" baseline="0" dirty="0"/>
              <a:t>Mean centre each variable</a:t>
            </a:r>
          </a:p>
          <a:p>
            <a:pPr algn="l"/>
            <a:endParaRPr lang="en-IN" sz="1800" b="0" i="1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/>
              <a:t>Mean centering </a:t>
            </a:r>
            <a:r>
              <a:rPr lang="en-US" sz="1800" b="0" i="0" u="none" strike="noStrike" baseline="0" dirty="0"/>
              <a:t>means to subtract the average value from each data value.</a:t>
            </a:r>
          </a:p>
          <a:p>
            <a:pPr algn="l"/>
            <a:endParaRPr lang="en-US" sz="1800" b="0" i="0" u="none" strike="noStrike" baseline="0" dirty="0"/>
          </a:p>
          <a:p>
            <a:pPr algn="l"/>
            <a:r>
              <a:rPr lang="en-US" sz="1800" b="0" i="1" u="none" strike="noStrike" baseline="0" dirty="0"/>
              <a:t>Divide the dot product by the product of the vector norms</a:t>
            </a:r>
          </a:p>
          <a:p>
            <a:pPr algn="l"/>
            <a:endParaRPr lang="en-US" sz="1800" b="0" i="1" u="none" strike="noStrike" baseline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/>
              <a:t>This divisive normalization cancels the measurement units and scales the maximum </a:t>
            </a:r>
            <a:r>
              <a:rPr lang="en-IN" sz="1800" b="0" i="0" u="none" strike="noStrike" baseline="0" dirty="0"/>
              <a:t>possible correlation magnitude to |1|.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E56ABDC-0336-65AF-0A61-E82BA13D845F}"/>
              </a:ext>
            </a:extLst>
          </p:cNvPr>
          <p:cNvSpPr txBox="1"/>
          <p:nvPr/>
        </p:nvSpPr>
        <p:spPr>
          <a:xfrm>
            <a:off x="793750" y="4012925"/>
            <a:ext cx="10077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IN" dirty="0"/>
              <a:t>Pearson correlation coefficient is </a:t>
            </a:r>
            <a:r>
              <a:rPr lang="en-US" dirty="0"/>
              <a:t>simply the dot product between two variables, normalized by the magnitudes of the </a:t>
            </a:r>
            <a:r>
              <a:rPr lang="en-IN" dirty="0"/>
              <a:t>variables.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We can rewrite the above equation in </a:t>
            </a:r>
            <a:r>
              <a:rPr lang="en-IN" dirty="0" err="1"/>
              <a:t>paralance</a:t>
            </a:r>
            <a:r>
              <a:rPr lang="en-IN" dirty="0"/>
              <a:t> with linear algebra in the following way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B2EFDB-5AFC-36A4-33C5-FF165345F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57" y="5494085"/>
            <a:ext cx="2162593" cy="85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732D9-F9A5-99A9-0C8F-75C017D1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Cosine Similarity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F2ACF3A-06FF-7D59-7B69-EEA2D4D731CD}"/>
              </a:ext>
            </a:extLst>
          </p:cNvPr>
          <p:cNvSpPr txBox="1"/>
          <p:nvPr/>
        </p:nvSpPr>
        <p:spPr>
          <a:xfrm>
            <a:off x="508000" y="1354435"/>
            <a:ext cx="11182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/>
              <a:t>Correlation is not the only way to assess similarity between two variables. </a:t>
            </a:r>
          </a:p>
          <a:p>
            <a:pPr algn="l"/>
            <a:r>
              <a:rPr lang="en-US" sz="1800" b="0" i="0" u="none" strike="noStrike" baseline="0" dirty="0"/>
              <a:t>Another</a:t>
            </a:r>
            <a:r>
              <a:rPr lang="en-US" dirty="0"/>
              <a:t> </a:t>
            </a:r>
            <a:r>
              <a:rPr lang="en-US" sz="1800" b="0" i="0" u="none" strike="noStrike" baseline="0" dirty="0"/>
              <a:t>method is called </a:t>
            </a:r>
            <a:r>
              <a:rPr lang="en-US" sz="1800" b="0" i="1" u="none" strike="noStrike" baseline="0" dirty="0"/>
              <a:t>cosine similarity</a:t>
            </a:r>
            <a:r>
              <a:rPr lang="en-US" sz="1800" b="0" i="0" u="none" strike="noStrike" baseline="0" dirty="0"/>
              <a:t>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17C2894-D14A-3FDC-3C13-22E32EDFB9F0}"/>
              </a:ext>
            </a:extLst>
          </p:cNvPr>
          <p:cNvSpPr txBox="1"/>
          <p:nvPr/>
        </p:nvSpPr>
        <p:spPr>
          <a:xfrm>
            <a:off x="256117" y="2376269"/>
            <a:ext cx="1177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Cosine similarity measures the cosine of the angle between two non-zero vectors in a multi-dimensional space. </a:t>
            </a:r>
          </a:p>
          <a:p>
            <a:endParaRPr lang="en-US" dirty="0"/>
          </a:p>
          <a:p>
            <a:r>
              <a:rPr lang="en-US" dirty="0"/>
              <a:t>It captures the </a:t>
            </a:r>
            <a:r>
              <a:rPr lang="en-US" b="1" dirty="0"/>
              <a:t>directional alignment</a:t>
            </a:r>
            <a:r>
              <a:rPr lang="en-US" dirty="0"/>
              <a:t> between vectors, rather than their magnitude.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B4F1FC3-90A9-CA62-7FE8-0A0E1549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27" y="3679050"/>
            <a:ext cx="4911218" cy="892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C803A9E-A685-8E17-470A-FB76FCE7B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45" y="3679050"/>
            <a:ext cx="1604000" cy="892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01AE422-32D9-D7D9-CA85-2EC0DB686CC3}"/>
              </a:ext>
            </a:extLst>
          </p:cNvPr>
          <p:cNvSpPr txBox="1"/>
          <p:nvPr/>
        </p:nvSpPr>
        <p:spPr>
          <a:xfrm>
            <a:off x="558800" y="4903000"/>
            <a:ext cx="1070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Cosine similarity can be summarized as the </a:t>
            </a:r>
            <a:r>
              <a:rPr lang="en-US" b="1" dirty="0"/>
              <a:t>normalized dot product</a:t>
            </a:r>
            <a:r>
              <a:rPr lang="en-US" dirty="0"/>
              <a:t> between two vectors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3424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5209-6197-A74D-DC51-520FC72AA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Filtering and Dot Product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F1F374-DF40-F32E-1929-746684427B9F}"/>
              </a:ext>
            </a:extLst>
          </p:cNvPr>
          <p:cNvSpPr txBox="1"/>
          <p:nvPr/>
        </p:nvSpPr>
        <p:spPr>
          <a:xfrm>
            <a:off x="574675" y="1326287"/>
            <a:ext cx="10998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is Temporal Filtering?</a:t>
            </a:r>
          </a:p>
          <a:p>
            <a:r>
              <a:rPr lang="en-US" dirty="0"/>
              <a:t>Temporal filtering refers to the process of modifying or analyzing time-series data (signals) to highlight certain features or suppress unwanted noise. </a:t>
            </a:r>
          </a:p>
          <a:p>
            <a:endParaRPr lang="en-US" dirty="0"/>
          </a:p>
          <a:p>
            <a:r>
              <a:rPr lang="en-US" dirty="0"/>
              <a:t>This is done by applying filters that operate over a sequence of data points collected over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F980D8F-68E6-FDA9-418A-EE12566A3D5D}"/>
              </a:ext>
            </a:extLst>
          </p:cNvPr>
          <p:cNvSpPr txBox="1"/>
          <p:nvPr/>
        </p:nvSpPr>
        <p:spPr>
          <a:xfrm>
            <a:off x="473075" y="3064250"/>
            <a:ext cx="1137285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Applications of Temporal Filtering:</a:t>
            </a:r>
          </a:p>
          <a:p>
            <a:endParaRPr lang="en-US" sz="1600" b="1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Music Processing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Filters are used to isolate specific frequencies, remove noise, or enhance sound quality.</a:t>
            </a:r>
          </a:p>
          <a:p>
            <a:pPr marL="742950" lvl="1" indent="-285750"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Telecommunications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Essential for signal transmission and decoding in mobile networks.</a:t>
            </a:r>
          </a:p>
          <a:p>
            <a:pPr marL="742950" lvl="1" indent="-285750"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Edge Detection in Images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Dot products help detect sharp changes in signals (edges).</a:t>
            </a:r>
          </a:p>
          <a:p>
            <a:pPr marL="742950" lvl="1" indent="-285750">
              <a:buFont typeface="+mj-lt"/>
              <a:buAutoNum type="arabicPeriod"/>
            </a:pPr>
            <a:endParaRPr lang="en-US" sz="1600" dirty="0"/>
          </a:p>
          <a:p>
            <a:pPr>
              <a:buFont typeface="+mj-lt"/>
              <a:buAutoNum type="arabicPeriod"/>
            </a:pPr>
            <a:r>
              <a:rPr lang="en-US" sz="1600" b="1" dirty="0"/>
              <a:t>Smoothing Data</a:t>
            </a:r>
            <a:r>
              <a:rPr lang="en-US" sz="1600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600" dirty="0"/>
              <a:t>Filters use dot products to average data points for reducing noise.</a:t>
            </a:r>
          </a:p>
        </p:txBody>
      </p:sp>
    </p:spTree>
    <p:extLst>
      <p:ext uri="{BB962C8B-B14F-4D97-AF65-F5344CB8AC3E}">
        <p14:creationId xmlns:p14="http://schemas.microsoft.com/office/powerpoint/2010/main" val="4658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EA3BB7-D57E-3935-FF70-F3D02DE1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Temporal filtering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42682D7E-EE76-F919-27A0-361BB0F5A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68" y="1685238"/>
            <a:ext cx="111379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Temporal filtering extends the vector dot product from static data to dynamic, sequential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Filters like moving averages or edge detectors rely on this operation to process and analyze signals.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Without such mathematical operations, modern technologies like music streaming or satellite communications would not exist. </a:t>
            </a:r>
          </a:p>
        </p:txBody>
      </p:sp>
    </p:spTree>
    <p:extLst>
      <p:ext uri="{BB962C8B-B14F-4D97-AF65-F5344CB8AC3E}">
        <p14:creationId xmlns:p14="http://schemas.microsoft.com/office/powerpoint/2010/main" val="284647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2B1496-829C-870A-6E0C-995237423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48E881F3-9A9F-22E2-31BD-8BCD9EA2A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9" y="1617353"/>
            <a:ext cx="7015162" cy="447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30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86C92D-962E-A7AF-05E4-9E5FB212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14A4A8-EE2D-53F8-E907-416C8EE87AD9}"/>
              </a:ext>
            </a:extLst>
          </p:cNvPr>
          <p:cNvSpPr txBox="1"/>
          <p:nvPr/>
        </p:nvSpPr>
        <p:spPr>
          <a:xfrm>
            <a:off x="2457450" y="2253734"/>
            <a:ext cx="234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[1,2,3,4,5,6,7,8,9,10]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15BD18-EE09-9267-4300-41D8C9E8F6D0}"/>
              </a:ext>
            </a:extLst>
          </p:cNvPr>
          <p:cNvSpPr txBox="1"/>
          <p:nvPr/>
        </p:nvSpPr>
        <p:spPr>
          <a:xfrm>
            <a:off x="361950" y="2330450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Example Signal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DE63C37-F49F-D7B1-891D-D641F4BCC584}"/>
              </a:ext>
            </a:extLst>
          </p:cNvPr>
          <p:cNvSpPr txBox="1"/>
          <p:nvPr/>
        </p:nvSpPr>
        <p:spPr>
          <a:xfrm>
            <a:off x="412750" y="2952750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Example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21C470D3-31E8-B5CB-F895-65FD4094055E}"/>
                  </a:ext>
                </a:extLst>
              </p:cNvPr>
              <p:cNvSpPr txBox="1"/>
              <p:nvPr/>
            </p:nvSpPr>
            <p:spPr>
              <a:xfrm>
                <a:off x="2457450" y="2876034"/>
                <a:ext cx="1335477" cy="615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IN" sz="2400" dirty="0"/>
                  <a:t>]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1C470D3-31E8-B5CB-F895-65FD40940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450" y="2876034"/>
                <a:ext cx="1335477" cy="615746"/>
              </a:xfrm>
              <a:prstGeom prst="rect">
                <a:avLst/>
              </a:prstGeom>
              <a:blipFill>
                <a:blip r:embed="rId2"/>
                <a:stretch>
                  <a:fillRect l="-6849" b="-9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FFA3AE2-5C59-79DD-57EB-FF1F33C16D7E}"/>
              </a:ext>
            </a:extLst>
          </p:cNvPr>
          <p:cNvSpPr txBox="1"/>
          <p:nvPr/>
        </p:nvSpPr>
        <p:spPr>
          <a:xfrm>
            <a:off x="561561" y="3744748"/>
            <a:ext cx="316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Apply filter over the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ECF47F-CFC6-EA27-287F-03E885B6FAC4}"/>
              </a:ext>
            </a:extLst>
          </p:cNvPr>
          <p:cNvSpPr txBox="1"/>
          <p:nvPr/>
        </p:nvSpPr>
        <p:spPr>
          <a:xfrm>
            <a:off x="1804662" y="5114311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Vector_Applications.ipynb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91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9C9C7A-A3FD-8F97-0FBA-B72F6060A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 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8F548D-AB67-DC08-6267-BDAD3073C629}"/>
              </a:ext>
            </a:extLst>
          </p:cNvPr>
          <p:cNvSpPr txBox="1"/>
          <p:nvPr/>
        </p:nvSpPr>
        <p:spPr>
          <a:xfrm>
            <a:off x="603250" y="1716385"/>
            <a:ext cx="1098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k-means clustering</a:t>
            </a:r>
            <a:r>
              <a:rPr lang="en-US" dirty="0"/>
              <a:t> algorithm is a popular unsupervised machine learning method for grouping data points into clusters.</a:t>
            </a:r>
            <a:endParaRPr lang="en-IN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xmlns="" id="{59A1A2B0-F13A-13BA-B4D0-B7988DE2D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4" y="2967335"/>
            <a:ext cx="108553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Initialize k centroids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first step is to randomly select k points from the data to act as centroids (the center of each cluster).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example, in a 2D space, these centroids are points with two features (x, y).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94F0EB-A409-E42A-EBAF-5F4494AAA1A8}"/>
              </a:ext>
            </a:extLst>
          </p:cNvPr>
          <p:cNvSpPr txBox="1"/>
          <p:nvPr/>
        </p:nvSpPr>
        <p:spPr>
          <a:xfrm>
            <a:off x="727075" y="4262220"/>
            <a:ext cx="11041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Compute the Euclidean distance</a:t>
            </a:r>
            <a:r>
              <a:rPr lang="en-US" dirty="0"/>
              <a:t>: For each data point, we calculate the Euclidean distance to each centroid. The formula for Euclidean distance between a data point d and centroid c is: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734261B-9AC5-3A25-52F0-4BE15771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1" t="10564" r="15975" b="18587"/>
          <a:stretch/>
        </p:blipFill>
        <p:spPr>
          <a:xfrm>
            <a:off x="3206750" y="5192422"/>
            <a:ext cx="5187950" cy="765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B02822-5684-4A83-C96E-2F5FD8815AC6}"/>
              </a:ext>
            </a:extLst>
          </p:cNvPr>
          <p:cNvSpPr txBox="1"/>
          <p:nvPr/>
        </p:nvSpPr>
        <p:spPr>
          <a:xfrm>
            <a:off x="7267121" y="1111766"/>
            <a:ext cx="3075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Vector_Applications.ipynb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574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F3D0D3-74DD-715A-3254-79D205C4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B6450B1-4B13-6694-C1EF-C14E012C0908}"/>
              </a:ext>
            </a:extLst>
          </p:cNvPr>
          <p:cNvSpPr txBox="1">
            <a:spLocks/>
          </p:cNvSpPr>
          <p:nvPr/>
        </p:nvSpPr>
        <p:spPr>
          <a:xfrm>
            <a:off x="587829" y="2097086"/>
            <a:ext cx="10586358" cy="18435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“I am telling you, the world’s first trillionaires are going to come from somebody who masters AI and all its derivatives, and applies it in ways we never thought of.” 											~</a:t>
            </a:r>
            <a:r>
              <a:rPr lang="en-US" b="1" dirty="0"/>
              <a:t>Mark Cuban.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5485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129E87-E9E4-3413-4014-54533EBA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Steps in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E98BED-56AA-5086-D686-648327783E9C}"/>
              </a:ext>
            </a:extLst>
          </p:cNvPr>
          <p:cNvSpPr txBox="1"/>
          <p:nvPr/>
        </p:nvSpPr>
        <p:spPr>
          <a:xfrm>
            <a:off x="610656" y="4193931"/>
            <a:ext cx="11378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Assign each data point to the closest centroid</a:t>
            </a:r>
            <a:r>
              <a:rPr lang="en-US" dirty="0"/>
              <a:t>: Once the distances are calculated, we assign each data point to the nearest centroid.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53E03E6-FFA8-D0B4-6C99-75E005000E67}"/>
              </a:ext>
            </a:extLst>
          </p:cNvPr>
          <p:cNvSpPr txBox="1"/>
          <p:nvPr/>
        </p:nvSpPr>
        <p:spPr>
          <a:xfrm>
            <a:off x="546099" y="4973808"/>
            <a:ext cx="1073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 Update centroids</a:t>
            </a:r>
            <a:r>
              <a:rPr lang="en-US" dirty="0"/>
              <a:t>: After assigning data points to centroids, we need to update each centroid. This is done by computing the mean of all points assigned to each centroid: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A7EEC5-9384-01CA-9F24-F94FDD936C48}"/>
              </a:ext>
            </a:extLst>
          </p:cNvPr>
          <p:cNvSpPr txBox="1"/>
          <p:nvPr/>
        </p:nvSpPr>
        <p:spPr>
          <a:xfrm>
            <a:off x="546099" y="5700928"/>
            <a:ext cx="11004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 Repeat the steps until convergence</a:t>
            </a:r>
            <a:r>
              <a:rPr lang="en-US" dirty="0"/>
              <a:t>: Steps 2 to 4 are repeated iteratively until the centroids no longer change significantly (convergence), or for a fixed number of iterations.</a:t>
            </a:r>
            <a:endParaRPr lang="en-IN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AE8E8D6A-C297-202B-27D4-DC20A5070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99" y="1523532"/>
            <a:ext cx="108553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Initialize k centroids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first step is to randomly select k points from the data to act as centroids (the center of each cluster).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 example, in a 2D space, these centroids are points with two features (x, y).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569EE8-86BB-0981-57CE-9525BD4E1F00}"/>
              </a:ext>
            </a:extLst>
          </p:cNvPr>
          <p:cNvSpPr txBox="1"/>
          <p:nvPr/>
        </p:nvSpPr>
        <p:spPr>
          <a:xfrm>
            <a:off x="610657" y="2681980"/>
            <a:ext cx="11041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2. Compute the Euclidean distance</a:t>
            </a:r>
            <a:r>
              <a:rPr lang="en-US" dirty="0"/>
              <a:t>: For each data point, we calculate the Euclidean distance to each centroid. The formula for Euclidean distance between a data point d and centroid c is: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9057D2D-DF55-B7CB-9260-76F9F0A3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41" t="10564" r="15975" b="18587"/>
          <a:stretch/>
        </p:blipFill>
        <p:spPr>
          <a:xfrm>
            <a:off x="3386667" y="3351962"/>
            <a:ext cx="4486276" cy="6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4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9F935A-57C9-BB13-40FA-77E06520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810" y="3389712"/>
            <a:ext cx="8382000" cy="670055"/>
          </a:xfrm>
        </p:spPr>
        <p:txBody>
          <a:bodyPr/>
          <a:lstStyle/>
          <a:p>
            <a:r>
              <a:rPr lang="en-IN" dirty="0"/>
              <a:t>Mastering Matrix Operations</a:t>
            </a:r>
          </a:p>
        </p:txBody>
      </p:sp>
    </p:spTree>
    <p:extLst>
      <p:ext uri="{BB962C8B-B14F-4D97-AF65-F5344CB8AC3E}">
        <p14:creationId xmlns:p14="http://schemas.microsoft.com/office/powerpoint/2010/main" val="1198693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9B85F9-A9E1-6D4C-2CA0-BAB00EEF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Conceptualizing Matrices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DF2E0EF-881C-F7E9-11DC-E082FD5EB864}"/>
              </a:ext>
            </a:extLst>
          </p:cNvPr>
          <p:cNvSpPr txBox="1"/>
          <p:nvPr/>
        </p:nvSpPr>
        <p:spPr>
          <a:xfrm>
            <a:off x="470659" y="1334886"/>
            <a:ext cx="11065850" cy="5446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 Column Vectors: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matrix can be visualized as a set of column vectors stacked next to each other.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A data table of observations-by-features.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Usage: Useful in machine learning for feature representation.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 Row Vectors: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matrix can also be seen as a set of row vectors layered on top of each other.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Multisensor data where each row represents a time series from a different channel.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Usage: Common in signal processing and time-series analysis.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 Individual Elements: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matrix can be interpreted as an ordered collection of individual matrix elements.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Example: An image where each matrix element corresponds to a pixel intensity value.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Usage: Crucial for image processing and computer vision.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628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512D2F-9D3A-BEF0-9BCF-46B1D590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as set of columns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AB2B11-D98B-ADDE-9AAD-9C033F383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7" y="2800342"/>
            <a:ext cx="4742106" cy="2544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EBC9E26-03ED-BEF7-3F20-EDBC28659683}"/>
              </a:ext>
            </a:extLst>
          </p:cNvPr>
          <p:cNvSpPr txBox="1"/>
          <p:nvPr/>
        </p:nvSpPr>
        <p:spPr>
          <a:xfrm>
            <a:off x="660966" y="1746841"/>
            <a:ext cx="10870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 the columns are Age, </a:t>
            </a:r>
            <a:r>
              <a:rPr lang="en-IN" dirty="0" err="1"/>
              <a:t>Gender,Income</a:t>
            </a:r>
            <a:r>
              <a:rPr lang="en-IN" dirty="0"/>
              <a:t>(in thousands), Usage frequency, customer satisfaction and Churn </a:t>
            </a:r>
          </a:p>
        </p:txBody>
      </p:sp>
    </p:spTree>
    <p:extLst>
      <p:ext uri="{BB962C8B-B14F-4D97-AF65-F5344CB8AC3E}">
        <p14:creationId xmlns:p14="http://schemas.microsoft.com/office/powerpoint/2010/main" val="117936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30D932-B083-EACF-E341-5907469B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as set of rows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6B15BAE-9BB3-3911-20F5-803B5B8B5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94" y="2045965"/>
            <a:ext cx="6172245" cy="1181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35FF78A-F747-E488-B67D-E202DB5F5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73" y="3702242"/>
            <a:ext cx="3652237" cy="10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7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4B5B05-4562-8D09-ACED-F21B3370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as individual elements</a:t>
            </a:r>
          </a:p>
        </p:txBody>
      </p:sp>
      <p:pic>
        <p:nvPicPr>
          <p:cNvPr id="1026" name="Picture 2" descr="Electronics | Free Full-Text | Recognition of Cursive Pashto Optical ...">
            <a:extLst>
              <a:ext uri="{FF2B5EF4-FFF2-40B4-BE49-F238E27FC236}">
                <a16:creationId xmlns:a16="http://schemas.microsoft.com/office/drawing/2014/main" xmlns="" id="{6C121444-6CE7-8DD7-9493-E5494B3C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650" y="1828799"/>
            <a:ext cx="6496217" cy="426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434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3BCE29-57B8-DCA5-CCA2-472E5619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Addition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F5398B-93D7-BE70-A782-216A5C2C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0" y="1802846"/>
            <a:ext cx="8971235" cy="1530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80F73E4-7A08-8073-2CA6-65F3074D59F6}"/>
              </a:ext>
            </a:extLst>
          </p:cNvPr>
          <p:cNvSpPr txBox="1"/>
          <p:nvPr/>
        </p:nvSpPr>
        <p:spPr>
          <a:xfrm>
            <a:off x="1398815" y="3829735"/>
            <a:ext cx="6863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MinionPro-Regular"/>
              </a:rPr>
              <a:t>M</a:t>
            </a:r>
            <a:r>
              <a:rPr lang="en-US" sz="1800" b="0" i="0" u="none" strike="noStrike" baseline="0" dirty="0">
                <a:latin typeface="MinionPro-Regular"/>
              </a:rPr>
              <a:t>atrix addition is defined only between two matrices of the same size.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710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A05541-0848-D9C2-F27E-F253DC68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 wise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714F5F-2DD7-1805-6EDE-3F05C2F60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071" y="2134957"/>
            <a:ext cx="4313473" cy="1294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5663C4-FAC7-E7FD-6167-B5F68833AC6F}"/>
              </a:ext>
            </a:extLst>
          </p:cNvPr>
          <p:cNvSpPr txBox="1"/>
          <p:nvPr/>
        </p:nvSpPr>
        <p:spPr>
          <a:xfrm>
            <a:off x="2204357" y="411480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A*B</a:t>
            </a:r>
          </a:p>
          <a:p>
            <a:r>
              <a:rPr lang="en-IN" dirty="0" err="1"/>
              <a:t>np.multiply</a:t>
            </a:r>
            <a:r>
              <a:rPr lang="en-IN" dirty="0"/>
              <a:t>(A,B)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A05F21-7D06-1A42-939F-FC719A2108B1}"/>
              </a:ext>
            </a:extLst>
          </p:cNvPr>
          <p:cNvSpPr txBox="1"/>
          <p:nvPr/>
        </p:nvSpPr>
        <p:spPr>
          <a:xfrm>
            <a:off x="979713" y="5367048"/>
            <a:ext cx="863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Element wise matrix multiplication is also called Hadamard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4142514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5173D8-B8B0-0013-643D-C5D301BA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Standard Matrix multiplication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F1DBA8F-ACC2-DCD6-B9A4-2F65CA29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88" y="1664825"/>
            <a:ext cx="5067337" cy="2352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CDAFE8-EF58-F85E-5AF6-ACD9EBD80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167" y="1909079"/>
            <a:ext cx="4145424" cy="921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E77C1C3-E06C-198C-80D8-29905F39D751}"/>
              </a:ext>
            </a:extLst>
          </p:cNvPr>
          <p:cNvSpPr txBox="1"/>
          <p:nvPr/>
        </p:nvSpPr>
        <p:spPr>
          <a:xfrm>
            <a:off x="1251856" y="5274128"/>
            <a:ext cx="968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Code: Show the difference between element wise and standard matrix multiplication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B6F34AC-946C-AE66-E594-B01488DF1304}"/>
              </a:ext>
            </a:extLst>
          </p:cNvPr>
          <p:cNvSpPr txBox="1"/>
          <p:nvPr/>
        </p:nvSpPr>
        <p:spPr>
          <a:xfrm>
            <a:off x="3179102" y="5875364"/>
            <a:ext cx="262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Matrix_Basics.ipynb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5671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E55123-46FD-A8E4-B24C-D0D380D8C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77B4406F-1F24-29FA-E016-FA707894DDA4}"/>
                  </a:ext>
                </a:extLst>
              </p:cNvPr>
              <p:cNvSpPr txBox="1"/>
              <p:nvPr/>
            </p:nvSpPr>
            <p:spPr>
              <a:xfrm>
                <a:off x="1485900" y="2008414"/>
                <a:ext cx="3692293" cy="852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𝑆𝑢𝑚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𝑒𝑙𝑒𝑚𝑒𝑛𝑡𝑠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𝑒𝑙𝑒𝑚𝑒𝑛𝑡𝑠</m:t>
                          </m:r>
                        </m:den>
                      </m:f>
                    </m:oMath>
                  </m:oMathPara>
                </a14:m>
                <a:endParaRPr lang="en-IN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4406F-1F24-29FA-E016-FA707894D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2008414"/>
                <a:ext cx="3692293" cy="8521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1321D6-C1D7-6A0D-CF6A-706A797717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84" r="8043" b="8557"/>
          <a:stretch/>
        </p:blipFill>
        <p:spPr>
          <a:xfrm>
            <a:off x="6470871" y="1732813"/>
            <a:ext cx="2433643" cy="1385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12FEBF-04E3-F23B-95D4-331DE097CE0B}"/>
                  </a:ext>
                </a:extLst>
              </p:cNvPr>
              <p:cNvSpPr txBox="1"/>
              <p:nvPr/>
            </p:nvSpPr>
            <p:spPr>
              <a:xfrm>
                <a:off x="1426029" y="3120133"/>
                <a:ext cx="4174671" cy="61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dirty="0"/>
                  <a:t>Mean=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1+2+3+4+5+6+7+8+9</m:t>
                        </m:r>
                      </m:num>
                      <m:den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IN" dirty="0"/>
                  <a:t>  =5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2FEBF-04E3-F23B-95D4-331DE097C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029" y="3120133"/>
                <a:ext cx="4174671" cy="617733"/>
              </a:xfrm>
              <a:prstGeom prst="rect">
                <a:avLst/>
              </a:prstGeom>
              <a:blipFill>
                <a:blip r:embed="rId4"/>
                <a:stretch>
                  <a:fillRect l="-3504" b="-19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04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B53330-3C26-5E9D-BFFF-2DE85D562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 profile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A5C6531-1320-A0CB-E11F-06792212DF00}"/>
              </a:ext>
            </a:extLst>
          </p:cNvPr>
          <p:cNvSpPr txBox="1">
            <a:spLocks/>
          </p:cNvSpPr>
          <p:nvPr/>
        </p:nvSpPr>
        <p:spPr>
          <a:xfrm>
            <a:off x="624840" y="1741714"/>
            <a:ext cx="11289574" cy="3069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/>
              <a:t>19 years of experience in Telecom, Aerospace, Oil and gas,Energy,Automotive and Banking sectors.</a:t>
            </a:r>
          </a:p>
          <a:p>
            <a:pPr marL="0" indent="0">
              <a:buNone/>
            </a:pPr>
            <a:r>
              <a:rPr lang="en-IN" sz="1800" b="1" dirty="0"/>
              <a:t>Some of the Industry problems solved</a:t>
            </a:r>
            <a:r>
              <a:rPr lang="en-IN" sz="1800" dirty="0"/>
              <a:t>:</a:t>
            </a:r>
          </a:p>
          <a:p>
            <a:pPr lvl="1"/>
            <a:r>
              <a:rPr lang="en-IN" sz="1600" dirty="0"/>
              <a:t>Multiple AI models in Telecom domain using Transformers and Large Language Models</a:t>
            </a:r>
          </a:p>
          <a:p>
            <a:pPr lvl="1"/>
            <a:r>
              <a:rPr lang="en-IN" sz="1600" dirty="0"/>
              <a:t>NOx reduction in a thermal power plant using ML and Particle swarm optimization techniques</a:t>
            </a:r>
          </a:p>
          <a:p>
            <a:pPr lvl="1"/>
            <a:r>
              <a:rPr lang="en-IN" sz="1600" dirty="0"/>
              <a:t>Anomaly detection in mill motors using Auto encoders</a:t>
            </a:r>
          </a:p>
          <a:p>
            <a:pPr lvl="1"/>
            <a:r>
              <a:rPr lang="en-IN" sz="1600" dirty="0"/>
              <a:t>Spare parts sales prediction</a:t>
            </a:r>
          </a:p>
          <a:p>
            <a:pPr lvl="1"/>
            <a:r>
              <a:rPr lang="en-IN" sz="1600" dirty="0"/>
              <a:t>Recommendation engine to recommend the products to the customer(dealer)</a:t>
            </a:r>
          </a:p>
          <a:p>
            <a:pPr lvl="1"/>
            <a:r>
              <a:rPr lang="en-IN" sz="1600" dirty="0"/>
              <a:t>Semantic segmentation of rust levels on oil and gas structures</a:t>
            </a:r>
          </a:p>
          <a:p>
            <a:pPr lvl="1"/>
            <a:r>
              <a:rPr lang="en-IN" sz="1600" dirty="0"/>
              <a:t>Information extraction using NER models</a:t>
            </a:r>
          </a:p>
          <a:p>
            <a:pPr lvl="1"/>
            <a:r>
              <a:rPr lang="en-IN" sz="1600" dirty="0"/>
              <a:t>Customer complaints classification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1600" dirty="0"/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pPr lvl="1"/>
            <a:endParaRPr lang="en-IN" sz="16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IN" sz="1600" dirty="0"/>
          </a:p>
          <a:p>
            <a:pPr lvl="1"/>
            <a:endParaRPr lang="en-IN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5DE1CAD-996A-4BB7-B471-271CB37D45BF}"/>
              </a:ext>
            </a:extLst>
          </p:cNvPr>
          <p:cNvSpPr/>
          <p:nvPr/>
        </p:nvSpPr>
        <p:spPr>
          <a:xfrm>
            <a:off x="696685" y="4918305"/>
            <a:ext cx="67110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Education:</a:t>
            </a:r>
          </a:p>
          <a:p>
            <a:r>
              <a:rPr lang="en-IN" b="1" dirty="0"/>
              <a:t>	</a:t>
            </a:r>
            <a:r>
              <a:rPr lang="en-IN" dirty="0" err="1"/>
              <a:t>MTech</a:t>
            </a:r>
            <a:r>
              <a:rPr lang="en-IN" dirty="0"/>
              <a:t> in IIT Madras</a:t>
            </a:r>
          </a:p>
          <a:p>
            <a:r>
              <a:rPr lang="en-IN" dirty="0"/>
              <a:t>	</a:t>
            </a:r>
            <a:r>
              <a:rPr lang="en-IN" dirty="0" err="1"/>
              <a:t>BTech</a:t>
            </a:r>
            <a:r>
              <a:rPr lang="en-IN" dirty="0"/>
              <a:t> in Sri Venkateswara university Tirupati</a:t>
            </a:r>
          </a:p>
        </p:txBody>
      </p:sp>
    </p:spTree>
    <p:extLst>
      <p:ext uri="{BB962C8B-B14F-4D97-AF65-F5344CB8AC3E}">
        <p14:creationId xmlns:p14="http://schemas.microsoft.com/office/powerpoint/2010/main" val="2453229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D69AA1-A337-EB11-5158-DD642E81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Standard deviation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574AF05-92F7-9673-1555-A29AF127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26" y="1584628"/>
            <a:ext cx="7286646" cy="39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3D9E5B8-3ACC-F402-E222-3ED601677784}"/>
              </a:ext>
            </a:extLst>
          </p:cNvPr>
          <p:cNvSpPr txBox="1"/>
          <p:nvPr/>
        </p:nvSpPr>
        <p:spPr>
          <a:xfrm>
            <a:off x="1236606" y="5885911"/>
            <a:ext cx="848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Question: Write a python code using NumPy to calculate standard deviation </a:t>
            </a:r>
          </a:p>
        </p:txBody>
      </p:sp>
    </p:spTree>
    <p:extLst>
      <p:ext uri="{BB962C8B-B14F-4D97-AF65-F5344CB8AC3E}">
        <p14:creationId xmlns:p14="http://schemas.microsoft.com/office/powerpoint/2010/main" val="3188442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A4ADCE-E983-48B1-E697-2CC2A70B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73BE71-A676-0C0F-E614-3ABF70AFA9B4}"/>
              </a:ext>
            </a:extLst>
          </p:cNvPr>
          <p:cNvSpPr txBox="1"/>
          <p:nvPr/>
        </p:nvSpPr>
        <p:spPr>
          <a:xfrm>
            <a:off x="2612571" y="2313214"/>
            <a:ext cx="667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From Matrix_operations_assignement.docx Solve Question1</a:t>
            </a:r>
          </a:p>
        </p:txBody>
      </p:sp>
    </p:spTree>
    <p:extLst>
      <p:ext uri="{BB962C8B-B14F-4D97-AF65-F5344CB8AC3E}">
        <p14:creationId xmlns:p14="http://schemas.microsoft.com/office/powerpoint/2010/main" val="4260982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747C8F-FC14-BA76-3DD6-5DFA56105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Transpose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8D8615-DBA8-B1C9-E37E-8590ABA8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15" y="1816365"/>
            <a:ext cx="2800355" cy="1725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7AA3DB4-09D0-555C-8C3C-FA082C92C3B7}"/>
              </a:ext>
            </a:extLst>
          </p:cNvPr>
          <p:cNvSpPr txBox="1"/>
          <p:nvPr/>
        </p:nvSpPr>
        <p:spPr>
          <a:xfrm>
            <a:off x="1164772" y="5154386"/>
            <a:ext cx="453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Code: NumPy code to transpose a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164277-30E5-42D3-B7F3-8133DA5511D2}"/>
              </a:ext>
            </a:extLst>
          </p:cNvPr>
          <p:cNvSpPr txBox="1"/>
          <p:nvPr/>
        </p:nvSpPr>
        <p:spPr>
          <a:xfrm>
            <a:off x="7358742" y="174715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LIVE EVIL RULE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6CCCB1-8CAF-FEC7-5DAD-FDF0A8C7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705" b="12825"/>
          <a:stretch/>
        </p:blipFill>
        <p:spPr>
          <a:xfrm>
            <a:off x="6829368" y="2432375"/>
            <a:ext cx="3697243" cy="631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8EEB97BB-964F-9CDC-72E0-CCBDCC1A1C25}"/>
                  </a:ext>
                </a:extLst>
              </p:cNvPr>
              <p:cNvSpPr txBox="1"/>
              <p:nvPr/>
            </p:nvSpPr>
            <p:spPr>
              <a:xfrm>
                <a:off x="1442356" y="4016828"/>
                <a:ext cx="1850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𝐴𝑇</m:t>
                    </m:r>
                    <m:r>
                      <a:rPr lang="en-I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baseline="30000" dirty="0"/>
                  <a:t>T </a:t>
                </a:r>
                <a:r>
                  <a:rPr lang="en-IN" sz="2400" dirty="0"/>
                  <a:t>= A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EB97BB-964F-9CDC-72E0-CCBDCC1A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56" y="4016828"/>
                <a:ext cx="1850573" cy="461665"/>
              </a:xfrm>
              <a:prstGeom prst="rect">
                <a:avLst/>
              </a:prstGeom>
              <a:blipFill>
                <a:blip r:embed="rId4"/>
                <a:stretch>
                  <a:fillRect l="-4620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0EC52F-7FD6-A3F7-3D03-533DCB5EC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422" y="1931823"/>
            <a:ext cx="1945824" cy="77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2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AAC41-7D55-6166-651E-C3B96136A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510C679F-D630-38AE-F2FF-DECACDBBB7C5}"/>
                  </a:ext>
                </a:extLst>
              </p:cNvPr>
              <p:cNvSpPr txBox="1"/>
              <p:nvPr/>
            </p:nvSpPr>
            <p:spPr>
              <a:xfrm>
                <a:off x="2084614" y="2073728"/>
                <a:ext cx="17145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sz="36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0C679F-D630-38AE-F2FF-DECACDBBB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614" y="2073728"/>
                <a:ext cx="1714500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F163DA9-B7B0-C8BE-8D9E-547ED3300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4" y="2971796"/>
            <a:ext cx="2231577" cy="19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43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7D56A-9F1F-9487-1986-9DEFBF8CB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Types of Matrices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7D8E4B-E484-B3CE-3EC4-7F9B2BB72E19}"/>
              </a:ext>
            </a:extLst>
          </p:cNvPr>
          <p:cNvSpPr txBox="1"/>
          <p:nvPr/>
        </p:nvSpPr>
        <p:spPr>
          <a:xfrm>
            <a:off x="974270" y="1549097"/>
            <a:ext cx="9084130" cy="444275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200000"/>
              </a:lnSpc>
            </a:lvl1pPr>
          </a:lstStyle>
          <a:p>
            <a:r>
              <a:rPr lang="en-US" dirty="0"/>
              <a:t>Different types of matrices have unique properties and uses: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Square Matrix</a:t>
            </a:r>
            <a:r>
              <a:rPr lang="en-US" dirty="0"/>
              <a:t>: Rows equal to columns (n × n).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Diagonal Matrix</a:t>
            </a:r>
            <a:r>
              <a:rPr lang="en-US" dirty="0"/>
              <a:t>: Non-diagonal elements are zero.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Identity Matrix</a:t>
            </a:r>
            <a:r>
              <a:rPr lang="en-US" dirty="0"/>
              <a:t>: A diagonal matrix with all diagonal elements equal to 1.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Symmetric Matrix</a:t>
            </a:r>
            <a:r>
              <a:rPr lang="en-US" dirty="0"/>
              <a:t>: A = A^T.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Skew-Symmetric Matrix</a:t>
            </a:r>
            <a:r>
              <a:rPr lang="en-US" dirty="0"/>
              <a:t>: A = -A^T.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Orthogonal Matrix</a:t>
            </a:r>
            <a:r>
              <a:rPr lang="en-US" dirty="0"/>
              <a:t>: A^T A = I.</a:t>
            </a:r>
            <a:br>
              <a:rPr lang="en-US" dirty="0"/>
            </a:br>
            <a:r>
              <a:rPr lang="en-US" dirty="0"/>
              <a:t>- </a:t>
            </a:r>
            <a:r>
              <a:rPr lang="en-US" b="1" dirty="0"/>
              <a:t>Sparse Matrix</a:t>
            </a:r>
            <a:r>
              <a:rPr lang="en-US" dirty="0"/>
              <a:t>: Mostly zeros, useful in large-scale computations.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10A3E76-2375-855D-6F68-CD677EDF7888}"/>
              </a:ext>
            </a:extLst>
          </p:cNvPr>
          <p:cNvSpPr txBox="1"/>
          <p:nvPr/>
        </p:nvSpPr>
        <p:spPr>
          <a:xfrm>
            <a:off x="756557" y="61217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Refer Matrix_Types_and_Examples_Final.docx</a:t>
            </a:r>
          </a:p>
        </p:txBody>
      </p:sp>
    </p:spTree>
    <p:extLst>
      <p:ext uri="{BB962C8B-B14F-4D97-AF65-F5344CB8AC3E}">
        <p14:creationId xmlns:p14="http://schemas.microsoft.com/office/powerpoint/2010/main" val="1927721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4DF350-FFCC-2F30-A408-61F4D0D8A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Properties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376ED80-A2A8-F115-031F-DB071C68BC7D}"/>
              </a:ext>
            </a:extLst>
          </p:cNvPr>
          <p:cNvSpPr txBox="1"/>
          <p:nvPr/>
        </p:nvSpPr>
        <p:spPr>
          <a:xfrm>
            <a:off x="500744" y="1453553"/>
            <a:ext cx="10428514" cy="3334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Associativity</a:t>
            </a:r>
            <a:r>
              <a:rPr lang="en-IN" dirty="0"/>
              <a:t>: (A + B) + C = A + (B + C) and (AB)C = A(BC).</a:t>
            </a:r>
          </a:p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Commutativity</a:t>
            </a:r>
            <a:r>
              <a:rPr lang="en-IN" dirty="0"/>
              <a:t>: A + B = B + A (Note: This doesn’t hold for multiplication in general).</a:t>
            </a:r>
          </a:p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Distributive Property</a:t>
            </a:r>
            <a:r>
              <a:rPr lang="en-IN" dirty="0"/>
              <a:t>: A(B + C) = AB + AC.</a:t>
            </a:r>
          </a:p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Identity Matrix</a:t>
            </a:r>
            <a:r>
              <a:rPr lang="en-IN" dirty="0"/>
              <a:t>: A matrix I such that AI = IA = A.</a:t>
            </a:r>
          </a:p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Zero Matrix</a:t>
            </a:r>
            <a:r>
              <a:rPr lang="en-IN" dirty="0"/>
              <a:t>: A matrix O where all elements are zero, satisfying A + O = A.</a:t>
            </a:r>
          </a:p>
          <a:p>
            <a:pPr>
              <a:lnSpc>
                <a:spcPct val="200000"/>
              </a:lnSpc>
            </a:pPr>
            <a:r>
              <a:rPr lang="en-IN" dirty="0"/>
              <a:t>- </a:t>
            </a:r>
            <a:r>
              <a:rPr lang="en-IN" b="1" dirty="0"/>
              <a:t>Transpose</a:t>
            </a:r>
            <a:r>
              <a:rPr lang="en-IN" dirty="0"/>
              <a:t>: Swapping rows and columns, denoted as A^T, with (A^T)^T = A.</a:t>
            </a:r>
          </a:p>
        </p:txBody>
      </p:sp>
    </p:spTree>
    <p:extLst>
      <p:ext uri="{BB962C8B-B14F-4D97-AF65-F5344CB8AC3E}">
        <p14:creationId xmlns:p14="http://schemas.microsoft.com/office/powerpoint/2010/main" val="2961824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0979EB-944B-46B0-7E62-3BBDB581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Trace of a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FB5B42-F48D-6708-1884-015EBDF522A4}"/>
              </a:ext>
            </a:extLst>
          </p:cNvPr>
          <p:cNvSpPr txBox="1"/>
          <p:nvPr/>
        </p:nvSpPr>
        <p:spPr>
          <a:xfrm>
            <a:off x="751113" y="1688263"/>
            <a:ext cx="1091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trace</a:t>
            </a:r>
            <a:r>
              <a:rPr lang="en-US" dirty="0"/>
              <a:t> of a square matrix is defined as the sum of the elements on the main diagonal (from the top left to the bottom right) of the matrix.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656D956-C696-9816-4F25-1AC42716B358}"/>
              </a:ext>
            </a:extLst>
          </p:cNvPr>
          <p:cNvSpPr txBox="1"/>
          <p:nvPr/>
        </p:nvSpPr>
        <p:spPr>
          <a:xfrm>
            <a:off x="702128" y="2603658"/>
            <a:ext cx="813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Mathematically, for a square matrix A of size </a:t>
            </a:r>
            <a:r>
              <a:rPr lang="en-US" dirty="0" err="1"/>
              <a:t>n×n</a:t>
            </a:r>
            <a:r>
              <a:rPr lang="en-US" dirty="0"/>
              <a:t>,  the trace is given by: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7A8A72A-6F7C-52AB-76E0-0170D1F1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72" y="3155494"/>
            <a:ext cx="2454055" cy="922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EC3A0CC1-729F-144A-8F69-1DA3D45DEEF3}"/>
                  </a:ext>
                </a:extLst>
              </p:cNvPr>
              <p:cNvSpPr txBox="1"/>
              <p:nvPr/>
            </p:nvSpPr>
            <p:spPr>
              <a:xfrm>
                <a:off x="1686995" y="4762500"/>
                <a:ext cx="904094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mr>
                        <m:m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3A0CC1-729F-144A-8F69-1DA3D45DE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995" y="4762500"/>
                <a:ext cx="904094" cy="732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CA00B1F-3501-552A-8E56-3B9085EB17DE}"/>
              </a:ext>
            </a:extLst>
          </p:cNvPr>
          <p:cNvSpPr txBox="1"/>
          <p:nvPr/>
        </p:nvSpPr>
        <p:spPr>
          <a:xfrm>
            <a:off x="3499757" y="5045529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Trace =1+5+9 =15</a:t>
            </a:r>
          </a:p>
        </p:txBody>
      </p:sp>
    </p:spTree>
    <p:extLst>
      <p:ext uri="{BB962C8B-B14F-4D97-AF65-F5344CB8AC3E}">
        <p14:creationId xmlns:p14="http://schemas.microsoft.com/office/powerpoint/2010/main" val="42260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698D95-6F5A-D5F5-68AF-A506D97F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Rank of a Matrix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EFC2AE-214D-2BE9-6363-2CAEED501B60}"/>
              </a:ext>
            </a:extLst>
          </p:cNvPr>
          <p:cNvSpPr txBox="1"/>
          <p:nvPr/>
        </p:nvSpPr>
        <p:spPr>
          <a:xfrm>
            <a:off x="669471" y="1511665"/>
            <a:ext cx="10956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rank</a:t>
            </a:r>
            <a:r>
              <a:rPr lang="en-US" dirty="0"/>
              <a:t> of a matrix is the maximum number of linearly independent rows or columns in the matrix.</a:t>
            </a:r>
          </a:p>
          <a:p>
            <a:endParaRPr lang="en-US" dirty="0"/>
          </a:p>
          <a:p>
            <a:r>
              <a:rPr lang="en-US" dirty="0"/>
              <a:t> It tells us the dimensionality of the vector space spanned by the rows or columns of the matrix.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B6F5383D-866B-DC45-E39F-1A4D911BCC9B}"/>
                  </a:ext>
                </a:extLst>
              </p:cNvPr>
              <p:cNvSpPr txBox="1"/>
              <p:nvPr/>
            </p:nvSpPr>
            <p:spPr>
              <a:xfrm>
                <a:off x="621195" y="3021678"/>
                <a:ext cx="642706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𝑟𝑎𝑛𝑘</m:t>
                      </m:r>
                      <m:d>
                        <m:d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I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F5383D-866B-DC45-E39F-1A4D911BC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95" y="3021678"/>
                <a:ext cx="6427067" cy="276999"/>
              </a:xfrm>
              <a:prstGeom prst="rect">
                <a:avLst/>
              </a:prstGeom>
              <a:blipFill>
                <a:blip r:embed="rId3"/>
                <a:stretch>
                  <a:fillRect t="-2222" b="-3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56EB3B8-5DF6-9C4C-B3B5-B2D3F6F26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907" y="4162359"/>
            <a:ext cx="2323838" cy="1244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2D71075-F9AC-1EEB-E99B-2BD404D761D2}"/>
              </a:ext>
            </a:extLst>
          </p:cNvPr>
          <p:cNvSpPr txBox="1"/>
          <p:nvPr/>
        </p:nvSpPr>
        <p:spPr>
          <a:xfrm>
            <a:off x="1905000" y="552450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Rank =2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2821695-52AE-6B8C-3900-6691A509D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601" y="4162359"/>
            <a:ext cx="2323837" cy="1244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70B01A-5074-470C-59C1-871DBAB951A4}"/>
              </a:ext>
            </a:extLst>
          </p:cNvPr>
          <p:cNvSpPr txBox="1"/>
          <p:nvPr/>
        </p:nvSpPr>
        <p:spPr>
          <a:xfrm>
            <a:off x="5484268" y="552450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Rank =1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67CF41A-D922-0FAD-8F4E-C1B475B9D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291" y="4162360"/>
            <a:ext cx="3984447" cy="431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BD9E0E9-BC58-676E-78DB-2DEFBA65A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8291" y="4935014"/>
            <a:ext cx="3984446" cy="44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2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3E72E7-85FB-4EBD-746C-F7C84FFD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Facts About Matrix Rank</a:t>
            </a:r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1864F86C-DF84-427F-03D9-1B154FE6F817}"/>
              </a:ext>
            </a:extLst>
          </p:cNvPr>
          <p:cNvSpPr txBox="1">
            <a:spLocks/>
          </p:cNvSpPr>
          <p:nvPr/>
        </p:nvSpPr>
        <p:spPr>
          <a:xfrm>
            <a:off x="692917" y="1550522"/>
            <a:ext cx="10751282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Rank is a non-negative integer (e.g., 0, 1, 2, …)</a:t>
            </a:r>
          </a:p>
          <a:p>
            <a:endParaRPr lang="en-US" sz="2000" dirty="0"/>
          </a:p>
          <a:p>
            <a:r>
              <a:rPr lang="en-US" sz="2000" dirty="0"/>
              <a:t>Never negative or fractional (e.g., -2, 3.14)</a:t>
            </a:r>
          </a:p>
          <a:p>
            <a:endParaRPr lang="en-US" sz="2000" dirty="0"/>
          </a:p>
          <a:p>
            <a:r>
              <a:rPr lang="en-US" sz="2000" dirty="0"/>
              <a:t>Each matrix has one unique rank</a:t>
            </a:r>
          </a:p>
          <a:p>
            <a:endParaRPr lang="en-US" sz="2000" dirty="0"/>
          </a:p>
          <a:p>
            <a:r>
              <a:rPr lang="en-US" sz="2000" dirty="0"/>
              <a:t>Rank is a property of the matrix, not of rows/columns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Maximum possible rank = min(number of rows, columns)</a:t>
            </a:r>
          </a:p>
        </p:txBody>
      </p:sp>
    </p:spTree>
    <p:extLst>
      <p:ext uri="{BB962C8B-B14F-4D97-AF65-F5344CB8AC3E}">
        <p14:creationId xmlns:p14="http://schemas.microsoft.com/office/powerpoint/2010/main" val="70582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1468E2-5BBC-4717-BDF7-DAF6834B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Terminology Based on Rank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AE26EEB-AC54-4B65-BFF3-18CECFD411B1}"/>
              </a:ext>
            </a:extLst>
          </p:cNvPr>
          <p:cNvSpPr txBox="1"/>
          <p:nvPr/>
        </p:nvSpPr>
        <p:spPr>
          <a:xfrm>
            <a:off x="1179917" y="1759020"/>
            <a:ext cx="73336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Full-Rank Matrix: rank(A) = min(M, N)</a:t>
            </a:r>
          </a:p>
          <a:p>
            <a:endParaRPr lang="en-US" dirty="0"/>
          </a:p>
          <a:p>
            <a:r>
              <a:rPr lang="en-US" dirty="0"/>
              <a:t>Rank-Deficient / Reduced-Rank / Singular: rank(A) &lt; min(M, N)</a:t>
            </a:r>
          </a:p>
        </p:txBody>
      </p:sp>
    </p:spTree>
    <p:extLst>
      <p:ext uri="{BB962C8B-B14F-4D97-AF65-F5344CB8AC3E}">
        <p14:creationId xmlns:p14="http://schemas.microsoft.com/office/powerpoint/2010/main" val="221259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1F57ED-C0AE-B123-6990-3C90C44B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E8E6D6F-12CF-9500-5908-082631E2446D}"/>
              </a:ext>
            </a:extLst>
          </p:cNvPr>
          <p:cNvSpPr txBox="1"/>
          <p:nvPr/>
        </p:nvSpPr>
        <p:spPr>
          <a:xfrm>
            <a:off x="811676" y="1525775"/>
            <a:ext cx="92031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Vectors &amp; Vector Operations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Vector addition, subtraction, scalar multiplication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Dot product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Cross product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Matrices &amp; Matrix Operations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What is a matrix? Data representation in ML (features × samples)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Matrix addition, scalar multiplication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Matrix multiplication (row × column rule, shapes)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Identity matrix &amp; zero matrix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Transpose &amp; properties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Rank, Inverse &amp; Determinant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Rank: linear independence, data dimensionality meaning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Determinant: concept &amp; geometric interpretation (volume scaling)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Inverse: existence condition, importance in solving systems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Singular vs Non-singular matrices (role in ML)</a:t>
            </a:r>
          </a:p>
          <a:p>
            <a:pPr lvl="1"/>
            <a:r>
              <a:rPr lang="en-US" dirty="0"/>
              <a:t>	</a:t>
            </a:r>
            <a:r>
              <a:rPr lang="en-IN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22394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D6CBD4-4B59-FA90-481A-53D8D4DB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 of Scalar Multiplication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6589B3-62F0-FBF9-D625-5D8FA2ACEB72}"/>
              </a:ext>
            </a:extLst>
          </p:cNvPr>
          <p:cNvSpPr txBox="1"/>
          <p:nvPr/>
        </p:nvSpPr>
        <p:spPr>
          <a:xfrm>
            <a:off x="931228" y="1910176"/>
            <a:ext cx="66464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Multiplying by a non-zero scalar ➝ No effect on rank</a:t>
            </a:r>
          </a:p>
          <a:p>
            <a:endParaRPr lang="en-IN" dirty="0"/>
          </a:p>
          <a:p>
            <a:r>
              <a:rPr lang="en-IN" dirty="0"/>
              <a:t>Multiplying by zero ➝ Matrix becomes zero matrix</a:t>
            </a:r>
          </a:p>
          <a:p>
            <a:endParaRPr lang="en-IN" dirty="0"/>
          </a:p>
          <a:p>
            <a:r>
              <a:rPr lang="en-IN" dirty="0"/>
              <a:t>Zero matrix has rank = 0</a:t>
            </a:r>
          </a:p>
        </p:txBody>
      </p:sp>
    </p:spTree>
    <p:extLst>
      <p:ext uri="{BB962C8B-B14F-4D97-AF65-F5344CB8AC3E}">
        <p14:creationId xmlns:p14="http://schemas.microsoft.com/office/powerpoint/2010/main" val="1642014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C0AE6-FFE8-D6DC-A4DB-7B4C2A63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Rank Matters in Data Science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84484D-13B6-8A8A-2200-D7D12E9E9472}"/>
              </a:ext>
            </a:extLst>
          </p:cNvPr>
          <p:cNvSpPr txBox="1">
            <a:spLocks/>
          </p:cNvSpPr>
          <p:nvPr/>
        </p:nvSpPr>
        <p:spPr>
          <a:xfrm>
            <a:off x="457199" y="1630392"/>
            <a:ext cx="10453125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Detects linear dependence in features</a:t>
            </a:r>
          </a:p>
          <a:p>
            <a:endParaRPr lang="en-US" sz="2000" dirty="0"/>
          </a:p>
          <a:p>
            <a:r>
              <a:rPr lang="en-US" sz="2000" dirty="0"/>
              <a:t>Indicates if a system of equations has a unique solution</a:t>
            </a:r>
          </a:p>
          <a:p>
            <a:endParaRPr lang="en-US" sz="2000" dirty="0"/>
          </a:p>
          <a:p>
            <a:r>
              <a:rPr lang="en-US" sz="2000" dirty="0"/>
              <a:t>Helps determine matrix invertibility in ML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692476A-E735-33CA-2D22-5DA5BCF87520}"/>
              </a:ext>
            </a:extLst>
          </p:cNvPr>
          <p:cNvSpPr txBox="1"/>
          <p:nvPr/>
        </p:nvSpPr>
        <p:spPr>
          <a:xfrm>
            <a:off x="2525958" y="5597069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ighlight>
                  <a:srgbClr val="FFFF00"/>
                </a:highlight>
              </a:rPr>
              <a:t>Refer </a:t>
            </a:r>
            <a:r>
              <a:rPr lang="en-IN" dirty="0" err="1">
                <a:highlight>
                  <a:srgbClr val="FFFF00"/>
                </a:highlight>
              </a:rPr>
              <a:t>Row_Echelon_Rank_Examples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722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D7F172-0DBB-2548-32B4-104DD936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Rank of Special Matrices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32BA11D-F5A1-4ABB-3AFA-A4D1D5AD23E5}"/>
              </a:ext>
            </a:extLst>
          </p:cNvPr>
          <p:cNvSpPr txBox="1"/>
          <p:nvPr/>
        </p:nvSpPr>
        <p:spPr>
          <a:xfrm>
            <a:off x="532452" y="1646728"/>
            <a:ext cx="86115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 1. Vectors</a:t>
            </a:r>
          </a:p>
          <a:p>
            <a:pPr>
              <a:buNone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Rank:</a:t>
            </a:r>
            <a:r>
              <a:rPr lang="en-US" dirty="0"/>
              <a:t>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A vector (column or row) spans a 1-dimensional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Exception:</a:t>
            </a:r>
            <a:r>
              <a:rPr lang="en-US" dirty="0"/>
              <a:t> Zero vector → Rank is </a:t>
            </a:r>
            <a:r>
              <a:rPr lang="en-US" b="1" dirty="0"/>
              <a:t>0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DB7EA35-4957-DE68-BBE9-C98DFDE369BE}"/>
              </a:ext>
            </a:extLst>
          </p:cNvPr>
          <p:cNvSpPr txBox="1"/>
          <p:nvPr/>
        </p:nvSpPr>
        <p:spPr>
          <a:xfrm>
            <a:off x="850505" y="4233093"/>
            <a:ext cx="85263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2. Zero Matrices</a:t>
            </a:r>
          </a:p>
          <a:p>
            <a:pPr>
              <a:buNone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Rank:</a:t>
            </a:r>
            <a:r>
              <a:rPr lang="en-US" dirty="0"/>
              <a:t>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No non-zero rows or columns → No dimensions are spanned.</a:t>
            </a:r>
          </a:p>
        </p:txBody>
      </p:sp>
    </p:spTree>
    <p:extLst>
      <p:ext uri="{BB962C8B-B14F-4D97-AF65-F5344CB8AC3E}">
        <p14:creationId xmlns:p14="http://schemas.microsoft.com/office/powerpoint/2010/main" val="32327093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A3104-DA4B-4F28-336D-23CD093D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197D87-738E-87EE-EBA5-1751F4A5BD4E}"/>
              </a:ext>
            </a:extLst>
          </p:cNvPr>
          <p:cNvSpPr txBox="1"/>
          <p:nvPr/>
        </p:nvSpPr>
        <p:spPr>
          <a:xfrm>
            <a:off x="805069" y="1558047"/>
            <a:ext cx="73109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3. Identity Matrices ( I</a:t>
            </a:r>
            <a:r>
              <a:rPr lang="en-US" b="1" baseline="-25000" dirty="0"/>
              <a:t>N</a:t>
            </a:r>
            <a:r>
              <a:rPr lang="en-US" b="1" dirty="0"/>
              <a:t>​ )</a:t>
            </a:r>
          </a:p>
          <a:p>
            <a:pPr>
              <a:buNone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Rank:</a:t>
            </a:r>
            <a:r>
              <a:rPr lang="en-US" dirty="0"/>
              <a:t> N (full rank)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All rows and columns are linearly independent.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FC7DCAC-0707-77B9-5468-A5D87D8E6834}"/>
              </a:ext>
            </a:extLst>
          </p:cNvPr>
          <p:cNvSpPr txBox="1"/>
          <p:nvPr/>
        </p:nvSpPr>
        <p:spPr>
          <a:xfrm>
            <a:off x="918657" y="3429000"/>
            <a:ext cx="1097422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Diagonal Matrices</a:t>
            </a:r>
          </a:p>
          <a:p>
            <a:pPr>
              <a:buNone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Rank:</a:t>
            </a:r>
            <a:r>
              <a:rPr lang="en-US" dirty="0"/>
              <a:t> Equal to the number of </a:t>
            </a:r>
            <a:r>
              <a:rPr lang="en-US" b="1" dirty="0"/>
              <a:t>non-zero diagonal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Each row/column has at most one non-zero entry → only those contribute to rank.</a:t>
            </a:r>
          </a:p>
        </p:txBody>
      </p:sp>
    </p:spTree>
    <p:extLst>
      <p:ext uri="{BB962C8B-B14F-4D97-AF65-F5344CB8AC3E}">
        <p14:creationId xmlns:p14="http://schemas.microsoft.com/office/powerpoint/2010/main" val="1584850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173242-4E48-8756-0E20-6769D7DE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B3F656-2FE4-BA6E-073E-A295BC07F31B}"/>
              </a:ext>
            </a:extLst>
          </p:cNvPr>
          <p:cNvSpPr txBox="1"/>
          <p:nvPr/>
        </p:nvSpPr>
        <p:spPr>
          <a:xfrm>
            <a:off x="1054967" y="1638857"/>
            <a:ext cx="94975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5. Triangular Matrices (Upper or Lower)</a:t>
            </a:r>
          </a:p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Rank: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Full rank if all diagonal elements ≠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Reduced rank if any diagonal = 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A zero on the diagonal can create linear dependence.</a:t>
            </a:r>
          </a:p>
        </p:txBody>
      </p:sp>
    </p:spTree>
    <p:extLst>
      <p:ext uri="{BB962C8B-B14F-4D97-AF65-F5344CB8AC3E}">
        <p14:creationId xmlns:p14="http://schemas.microsoft.com/office/powerpoint/2010/main" val="4110296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83DEF4-33DE-63ED-AC04-ED5C10CC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xmlns="" id="{44CF83C4-0B66-864C-D93B-B23FEF27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06" y="2476675"/>
            <a:ext cx="10155743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Rank: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Depends on how the matrix is created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Discrete values (like only 0s and 1s):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Might be low-rank due to chance linear dependencies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Floating-point values (like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np.random.randn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Almost surely full rank</a:t>
            </a:r>
            <a:r>
              <a:rPr lang="en-US" dirty="0"/>
              <a:t> (numerical randomness ensures linear independence)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36129E-307F-4485-E584-B2F85D4225C9}"/>
              </a:ext>
            </a:extLst>
          </p:cNvPr>
          <p:cNvSpPr txBox="1"/>
          <p:nvPr/>
        </p:nvSpPr>
        <p:spPr>
          <a:xfrm>
            <a:off x="498376" y="1689570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6. Random Matrices</a:t>
            </a:r>
          </a:p>
        </p:txBody>
      </p:sp>
    </p:spTree>
    <p:extLst>
      <p:ext uri="{BB962C8B-B14F-4D97-AF65-F5344CB8AC3E}">
        <p14:creationId xmlns:p14="http://schemas.microsoft.com/office/powerpoint/2010/main" val="2797004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5B4EC-211E-ACD5-4BC2-72C7BC8F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FD63808-6475-418F-C2CC-8663709F61BB}"/>
              </a:ext>
            </a:extLst>
          </p:cNvPr>
          <p:cNvSpPr txBox="1"/>
          <p:nvPr/>
        </p:nvSpPr>
        <p:spPr>
          <a:xfrm>
            <a:off x="765313" y="1468472"/>
            <a:ext cx="88046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7. Rank-1 Matrices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Rank:</a:t>
            </a:r>
            <a:r>
              <a:rPr lang="en-US" dirty="0"/>
              <a:t>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Reason:</a:t>
            </a:r>
            <a:r>
              <a:rPr lang="en-US" dirty="0"/>
              <a:t> All rows or all columns are scalar multiples of one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Construction Tip:</a:t>
            </a:r>
            <a:r>
              <a:rPr lang="en-US" dirty="0"/>
              <a:t> Use </a:t>
            </a:r>
            <a:r>
              <a:rPr lang="en-US" b="1" dirty="0"/>
              <a:t>outer product</a:t>
            </a:r>
            <a:r>
              <a:rPr lang="en-US" dirty="0"/>
              <a:t> of two non-zero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7BAE94-CB51-295D-0FAE-2A8F1D77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45" y="3429000"/>
            <a:ext cx="3905279" cy="28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4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F953A3-1B26-1EF9-56A5-DF76E3F4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Determinant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56F0219-D46D-8266-620F-6292263D0701}"/>
              </a:ext>
            </a:extLst>
          </p:cNvPr>
          <p:cNvSpPr txBox="1"/>
          <p:nvPr/>
        </p:nvSpPr>
        <p:spPr>
          <a:xfrm>
            <a:off x="680119" y="1844214"/>
            <a:ext cx="11428581" cy="3369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b="1" dirty="0"/>
              <a:t>determinant</a:t>
            </a:r>
            <a:r>
              <a:rPr lang="en-US" dirty="0"/>
              <a:t> of a square matrix is a scalar value that provides key insights about the matrix: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Invertibility</a:t>
            </a:r>
            <a:r>
              <a:rPr lang="en-US" dirty="0"/>
              <a:t>: A matrix is invertible (non-singular) if its determinant is non-zero; if the determinant is zero, the matrix is singular and non-invertible.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Geometric Interpretation</a:t>
            </a:r>
            <a:r>
              <a:rPr lang="en-US" dirty="0"/>
              <a:t>: For 2x2 matrices, the determinant represents the area of the parallelogram formed by the matrix's rows/columns; for 3x3 matrices, it represents the volume of the parallelepiped.</a:t>
            </a:r>
          </a:p>
        </p:txBody>
      </p:sp>
    </p:spTree>
    <p:extLst>
      <p:ext uri="{BB962C8B-B14F-4D97-AF65-F5344CB8AC3E}">
        <p14:creationId xmlns:p14="http://schemas.microsoft.com/office/powerpoint/2010/main" val="17709825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7EF79B-B511-1975-777A-E0B61FF8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Determinant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2F6797-4922-B5AB-3D72-A3DF3B92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71" y="1867658"/>
            <a:ext cx="1855013" cy="95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AD1280-EF84-4975-D42C-E725480A6DD9}"/>
              </a:ext>
            </a:extLst>
          </p:cNvPr>
          <p:cNvSpPr txBox="1"/>
          <p:nvPr/>
        </p:nvSpPr>
        <p:spPr>
          <a:xfrm>
            <a:off x="1455866" y="153797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a 2x2 matrix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ABDBC85B-1123-4B2E-3115-9C9F9618EADB}"/>
                  </a:ext>
                </a:extLst>
              </p:cNvPr>
              <p:cNvSpPr txBox="1"/>
              <p:nvPr/>
            </p:nvSpPr>
            <p:spPr>
              <a:xfrm>
                <a:off x="4480570" y="2282109"/>
                <a:ext cx="19849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𝑏𝑐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BC85B-1123-4B2E-3115-9C9F9618E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70" y="2282109"/>
                <a:ext cx="19849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346E1B6-95C0-57B6-ACB0-5342328C9F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79" t="7386" r="8785" b="7853"/>
          <a:stretch/>
        </p:blipFill>
        <p:spPr>
          <a:xfrm>
            <a:off x="1343222" y="4053373"/>
            <a:ext cx="2328598" cy="1324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867D3EB-D9A1-8AC5-5D18-2729F880DE88}"/>
              </a:ext>
            </a:extLst>
          </p:cNvPr>
          <p:cNvSpPr txBox="1"/>
          <p:nvPr/>
        </p:nvSpPr>
        <p:spPr>
          <a:xfrm>
            <a:off x="1399071" y="3627410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a 3x3 matrix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5712E8C-25FB-E60A-C2A0-BF2EB48CF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2836" y="4621160"/>
            <a:ext cx="6208293" cy="369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3B95F91-51FA-0730-FD34-69D5E3496508}"/>
              </a:ext>
            </a:extLst>
          </p:cNvPr>
          <p:cNvSpPr txBox="1"/>
          <p:nvPr/>
        </p:nvSpPr>
        <p:spPr>
          <a:xfrm>
            <a:off x="1290657" y="5830111"/>
            <a:ext cx="6535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For a 4x4 matrix the determinant equation is still complex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E58E29-D7D4-F8C4-3F33-1A3265EF9AC9}"/>
              </a:ext>
            </a:extLst>
          </p:cNvPr>
          <p:cNvSpPr txBox="1"/>
          <p:nvPr/>
        </p:nvSpPr>
        <p:spPr>
          <a:xfrm>
            <a:off x="8319052" y="5949198"/>
            <a:ext cx="2426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Matrix_Basics.ipynb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3940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77B0EB-86D9-AFBE-7E2C-CE3D8343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Inverse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10F8D9A6-5FB5-67D0-4E54-A531F2F475ED}"/>
                  </a:ext>
                </a:extLst>
              </p:cNvPr>
              <p:cNvSpPr txBox="1"/>
              <p:nvPr/>
            </p:nvSpPr>
            <p:spPr>
              <a:xfrm>
                <a:off x="725555" y="1677316"/>
                <a:ext cx="1048578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inverse of a matrix</a:t>
                </a:r>
                <a:r>
                  <a:rPr lang="en-US" dirty="0"/>
                  <a:t> is a matrix that, when multiplied with the original matrix, yields the identity matrix. For a square matrix A, its inverse is denoted by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b="0" i="1" baseline="30000" smtClean="0">
                        <a:latin typeface="Cambria Math" panose="02040503050406030204" pitchFamily="18" charset="0"/>
                      </a:rPr>
                      <m:t>_1</m:t>
                    </m:r>
                  </m:oMath>
                </a14:m>
                <a:endParaRPr lang="en-IN" baseline="30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F8D9A6-5FB5-67D0-4E54-A531F2F47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55" y="1677316"/>
                <a:ext cx="10485783" cy="646331"/>
              </a:xfrm>
              <a:prstGeom prst="rect">
                <a:avLst/>
              </a:prstGeom>
              <a:blipFill>
                <a:blip r:embed="rId2"/>
                <a:stretch>
                  <a:fillRect l="-465" t="-4717" b="-14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769D2A2-0179-B535-91B9-0DD1408F1602}"/>
              </a:ext>
            </a:extLst>
          </p:cNvPr>
          <p:cNvGrpSpPr/>
          <p:nvPr/>
        </p:nvGrpSpPr>
        <p:grpSpPr>
          <a:xfrm>
            <a:off x="1343350" y="2710499"/>
            <a:ext cx="2043317" cy="381368"/>
            <a:chOff x="3048473" y="3245754"/>
            <a:chExt cx="2043317" cy="381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xmlns="" id="{8E177202-7D4C-C9C4-0EDE-7F3A8077945D}"/>
                    </a:ext>
                  </a:extLst>
                </p:cNvPr>
                <p:cNvSpPr txBox="1"/>
                <p:nvPr/>
              </p:nvSpPr>
              <p:spPr>
                <a:xfrm>
                  <a:off x="3048473" y="3245754"/>
                  <a:ext cx="159736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baseline="30000" smtClean="0">
                          <a:latin typeface="Cambria Math" panose="02040503050406030204" pitchFamily="18" charset="0"/>
                        </a:rPr>
                        <m:t>_1</m:t>
                      </m:r>
                    </m:oMath>
                  </a14:m>
                  <a:r>
                    <a:rPr lang="en-IN" dirty="0"/>
                    <a:t> = </a:t>
                  </a:r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baseline="30000">
                          <a:latin typeface="Cambria Math" panose="02040503050406030204" pitchFamily="18" charset="0"/>
                        </a:rPr>
                        <m:t>_1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E177202-7D4C-C9C4-0EDE-7F3A807794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473" y="3245754"/>
                  <a:ext cx="1597361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57A9ECC-2434-74AC-7D45-439F37BA4156}"/>
                </a:ext>
              </a:extLst>
            </p:cNvPr>
            <p:cNvSpPr txBox="1"/>
            <p:nvPr/>
          </p:nvSpPr>
          <p:spPr>
            <a:xfrm>
              <a:off x="4645834" y="325779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= I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3520B48-D085-869E-B413-93528030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4" r="13111"/>
          <a:stretch/>
        </p:blipFill>
        <p:spPr>
          <a:xfrm>
            <a:off x="1084784" y="3865571"/>
            <a:ext cx="2777277" cy="21745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3163721-0EB3-A384-AA36-0F777A9DA064}"/>
              </a:ext>
            </a:extLst>
          </p:cNvPr>
          <p:cNvGrpSpPr/>
          <p:nvPr/>
        </p:nvGrpSpPr>
        <p:grpSpPr>
          <a:xfrm>
            <a:off x="1291288" y="3109387"/>
            <a:ext cx="1978216" cy="381368"/>
            <a:chOff x="3048473" y="3245754"/>
            <a:chExt cx="1978216" cy="3813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xmlns="" id="{C441FBE9-DDA7-9C01-4E2D-94E6C11F6FC4}"/>
                    </a:ext>
                  </a:extLst>
                </p:cNvPr>
                <p:cNvSpPr txBox="1"/>
                <p:nvPr/>
              </p:nvSpPr>
              <p:spPr>
                <a:xfrm>
                  <a:off x="3048473" y="3245754"/>
                  <a:ext cx="197821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)_1</m:t>
                      </m:r>
                    </m:oMath>
                  </a14:m>
                  <a:r>
                    <a:rPr lang="en-IN" baseline="30000" dirty="0"/>
                    <a:t> </a:t>
                  </a:r>
                  <a:r>
                    <a:rPr lang="en-IN" dirty="0"/>
                    <a:t>= B</a:t>
                  </a:r>
                  <a14:m>
                    <m:oMath xmlns:m="http://schemas.openxmlformats.org/officeDocument/2006/math">
                      <m:r>
                        <a:rPr lang="en-IN" i="1" baseline="30000">
                          <a:latin typeface="Cambria Math" panose="02040503050406030204" pitchFamily="18" charset="0"/>
                        </a:rPr>
                        <m:t>_1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 baseline="30000">
                          <a:latin typeface="Cambria Math" panose="02040503050406030204" pitchFamily="18" charset="0"/>
                        </a:rPr>
                        <m:t>_1</m:t>
                      </m:r>
                    </m:oMath>
                  </a14:m>
                  <a:endParaRPr lang="en-IN" baseline="-25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441FBE9-DDA7-9C01-4E2D-94E6C11F6F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473" y="3245754"/>
                  <a:ext cx="197821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926" t="-8197" b="-245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7345AE-B1A7-D812-A834-716C55E22FCD}"/>
                </a:ext>
              </a:extLst>
            </p:cNvPr>
            <p:cNvSpPr txBox="1"/>
            <p:nvPr/>
          </p:nvSpPr>
          <p:spPr>
            <a:xfrm>
              <a:off x="4645834" y="32577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24566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D088E7-C32B-A46A-3E4F-1A9F019E3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D8F551E-F070-C0B8-C67F-407965CD04E5}"/>
              </a:ext>
            </a:extLst>
          </p:cNvPr>
          <p:cNvSpPr txBox="1"/>
          <p:nvPr/>
        </p:nvSpPr>
        <p:spPr>
          <a:xfrm>
            <a:off x="1202871" y="1523137"/>
            <a:ext cx="74784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Eigenvalues &amp; Eigenvectors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Transformations and directions preserved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Characteristic equation, solving simple examples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Diagonalization concept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Application to AI: Why eigenvectors matter in feature extraction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Applications in Dimensionality Reduction (PCA Theory)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Lab 1: Vector &amp; Matrix Operations Using NumPy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Lab 2: PCA on Iris Dataset (From Scratch)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531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32C61-2CAC-5FD2-3443-36028B7D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Inverse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D1C9034-A3FD-6492-F527-DFE8EB32E8E3}"/>
              </a:ext>
            </a:extLst>
          </p:cNvPr>
          <p:cNvSpPr txBox="1"/>
          <p:nvPr/>
        </p:nvSpPr>
        <p:spPr>
          <a:xfrm>
            <a:off x="338194" y="1894032"/>
            <a:ext cx="6096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Conditions for the existence of an inverse:</a:t>
            </a:r>
            <a:endParaRPr lang="en-IN" b="1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44E96558-1579-F9C3-4618-DFE6323E6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91" y="2431340"/>
            <a:ext cx="1070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/>
              <a:t>Square Matrix: </a:t>
            </a:r>
            <a:r>
              <a:rPr lang="en-US" altLang="en-US" dirty="0"/>
              <a:t>Only square matrices (same number of rows and columns) can have an inverse</a:t>
            </a:r>
          </a:p>
          <a:p>
            <a:endParaRPr lang="en-US" altLang="en-US" dirty="0"/>
          </a:p>
          <a:p>
            <a:r>
              <a:rPr lang="en-US" altLang="en-US" b="1" dirty="0"/>
              <a:t>Non-Singular Matrix: </a:t>
            </a:r>
            <a:r>
              <a:rPr lang="en-US" altLang="en-US" dirty="0"/>
              <a:t>The determinant of the matrix must not be zero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D6DDB0D-E3B4-702E-C01D-057B92125767}"/>
              </a:ext>
            </a:extLst>
          </p:cNvPr>
          <p:cNvSpPr txBox="1"/>
          <p:nvPr/>
        </p:nvSpPr>
        <p:spPr>
          <a:xfrm>
            <a:off x="4797760" y="5375568"/>
            <a:ext cx="2409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MatrixInverse.ipynb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8021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5CFCA-6F09-D364-E667-AF85121A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Matrix decomposition techniques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BBA9524A-2490-AB71-92D3-5706730C7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301" y="2832202"/>
            <a:ext cx="445273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LU Decomposition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QR Decomposition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Eigen Decomposition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Singular Value Decomposition (SVD)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B8835E8-D87C-320C-FCE0-98E39EEE6A1C}"/>
              </a:ext>
            </a:extLst>
          </p:cNvPr>
          <p:cNvSpPr txBox="1"/>
          <p:nvPr/>
        </p:nvSpPr>
        <p:spPr>
          <a:xfrm>
            <a:off x="782350" y="1931598"/>
            <a:ext cx="9730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Matrix Decomposition</a:t>
            </a:r>
            <a:r>
              <a:rPr lang="en-US" dirty="0"/>
              <a:t> refers to breaking down a matrix into simpler components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B8BA870-87D2-0040-1F34-E1F3969EDBB8}"/>
              </a:ext>
            </a:extLst>
          </p:cNvPr>
          <p:cNvSpPr txBox="1"/>
          <p:nvPr/>
        </p:nvSpPr>
        <p:spPr>
          <a:xfrm>
            <a:off x="782350" y="5339300"/>
            <a:ext cx="10867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Decompositions have applications in numerical methods, machine learning, and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985147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148BC6-F278-4E2C-5F2F-BA9AD791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684" y="396851"/>
            <a:ext cx="6149219" cy="670055"/>
          </a:xfrm>
        </p:spPr>
        <p:txBody>
          <a:bodyPr/>
          <a:lstStyle/>
          <a:p>
            <a:r>
              <a:rPr lang="en-IN" dirty="0"/>
              <a:t>Eigen Decomposition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3F62F2-68AD-E2FD-C5B4-3D8097870E16}"/>
              </a:ext>
            </a:extLst>
          </p:cNvPr>
          <p:cNvSpPr txBox="1"/>
          <p:nvPr/>
        </p:nvSpPr>
        <p:spPr>
          <a:xfrm>
            <a:off x="1372782" y="2365833"/>
            <a:ext cx="8867125" cy="2226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/>
              <a:t>Learning Objectives:</a:t>
            </a:r>
            <a:endParaRPr lang="en-US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the concept of Eigenvalues and Eigenvectors.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Learn the importance of Eigen Decomposition in AI and machine learning.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Solve examples using Eigen Decomposition.</a:t>
            </a:r>
          </a:p>
        </p:txBody>
      </p:sp>
    </p:spTree>
    <p:extLst>
      <p:ext uri="{BB962C8B-B14F-4D97-AF65-F5344CB8AC3E}">
        <p14:creationId xmlns:p14="http://schemas.microsoft.com/office/powerpoint/2010/main" val="3252274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104DC-6464-2698-3989-3E810ED6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Eigen Decomposition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B377A8F8-707B-9334-3AD2-884139EFD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18" y="1656429"/>
            <a:ext cx="11148866" cy="167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Eigen Decomposition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refers to breaking a matrix into its eigenvalues and eigenvectors.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Given a matrix A, Eigen decomposition finds scalars λ(eigenvalues) and vectors v (eigenvectors) such that: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FC4A2E6-7204-E7BC-E3AB-AE6942741EBE}"/>
              </a:ext>
            </a:extLst>
          </p:cNvPr>
          <p:cNvSpPr txBox="1"/>
          <p:nvPr/>
        </p:nvSpPr>
        <p:spPr>
          <a:xfrm>
            <a:off x="3321089" y="3528806"/>
            <a:ext cx="137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A⋅v</a:t>
            </a:r>
            <a:r>
              <a:rPr lang="en-IN" dirty="0"/>
              <a:t>=</a:t>
            </a:r>
            <a:r>
              <a:rPr lang="el-GR" dirty="0"/>
              <a:t>λ⋅</a:t>
            </a:r>
            <a:r>
              <a:rPr lang="en-IN" dirty="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377B1EA-6710-4671-A25A-3F34C188D777}"/>
              </a:ext>
            </a:extLst>
          </p:cNvPr>
          <p:cNvSpPr txBox="1"/>
          <p:nvPr/>
        </p:nvSpPr>
        <p:spPr>
          <a:xfrm>
            <a:off x="790424" y="4655568"/>
            <a:ext cx="51924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Applications</a:t>
            </a:r>
            <a:r>
              <a:rPr lang="en-IN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Dimensionality reduction (PCA)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Matrix diagonalization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Spectral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87629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5B9D7D-D040-17DC-18C7-7FDEE04D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Eigenvalues and Eigenvectors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xmlns="" id="{7D7329C0-89EB-7216-2E1A-6ADCBC2B0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35" y="2179431"/>
            <a:ext cx="10995518" cy="167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Eigenvalues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(λ) are the scalars that indicate the scale of transformation.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Eigenvectors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(v) are the vectors that remain in the same direction after the transformation, only scaled by λ.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611A0E-ADFA-69AA-E73E-2A283F83816F}"/>
              </a:ext>
            </a:extLst>
          </p:cNvPr>
          <p:cNvSpPr txBox="1"/>
          <p:nvPr/>
        </p:nvSpPr>
        <p:spPr>
          <a:xfrm>
            <a:off x="1853199" y="4228250"/>
            <a:ext cx="209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0" i="0" u="none" strike="noStrike" baseline="0" dirty="0"/>
              <a:t>Av = </a:t>
            </a:r>
            <a:r>
              <a:rPr lang="el-GR" sz="2400" b="0" i="0" u="none" strike="noStrike" baseline="0" dirty="0"/>
              <a:t>λ</a:t>
            </a:r>
            <a:r>
              <a:rPr lang="en-IN" sz="2400" b="0" i="0" u="none" strike="noStrike" baseline="0" dirty="0"/>
              <a:t>v</a:t>
            </a:r>
          </a:p>
          <a:p>
            <a:pPr algn="l"/>
            <a:r>
              <a:rPr lang="en-IN" sz="2400" b="0" i="0" u="none" strike="noStrike" baseline="0" dirty="0"/>
              <a:t>Av − </a:t>
            </a:r>
            <a:r>
              <a:rPr lang="el-GR" sz="2400" b="0" i="0" u="none" strike="noStrike" baseline="0" dirty="0"/>
              <a:t>λ</a:t>
            </a:r>
            <a:r>
              <a:rPr lang="en-IN" sz="2400" b="0" i="0" u="none" strike="noStrike" baseline="0" dirty="0"/>
              <a:t>v = 0</a:t>
            </a:r>
          </a:p>
          <a:p>
            <a:pPr algn="l"/>
            <a:r>
              <a:rPr lang="en-IN" sz="2400" b="0" i="0" u="none" strike="noStrike" baseline="0" dirty="0"/>
              <a:t>(A − </a:t>
            </a:r>
            <a:r>
              <a:rPr lang="el-GR" sz="2400" b="0" i="0" u="none" strike="noStrike" baseline="0" dirty="0"/>
              <a:t>λ</a:t>
            </a:r>
            <a:r>
              <a:rPr lang="en-IN" sz="2400" b="0" i="0" u="none" strike="noStrike" baseline="0" dirty="0"/>
              <a:t>I) v = 0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594515BA-A6D0-4BA3-DA2E-9C9E52BD5480}"/>
                  </a:ext>
                </a:extLst>
              </p:cNvPr>
              <p:cNvSpPr txBox="1"/>
              <p:nvPr/>
            </p:nvSpPr>
            <p:spPr>
              <a:xfrm>
                <a:off x="1493710" y="5696542"/>
                <a:ext cx="1313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Here v </a:t>
                </a:r>
                <a14:m>
                  <m:oMath xmlns:m="http://schemas.openxmlformats.org/officeDocument/2006/math"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515BA-A6D0-4BA3-DA2E-9C9E52BD5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10" y="5696542"/>
                <a:ext cx="1313180" cy="369332"/>
              </a:xfrm>
              <a:prstGeom prst="rect">
                <a:avLst/>
              </a:prstGeom>
              <a:blipFill>
                <a:blip r:embed="rId2"/>
                <a:stretch>
                  <a:fillRect l="-3721" t="-8197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A8B3A93-8FB7-8AED-CD01-7CBD20773F1D}"/>
              </a:ext>
            </a:extLst>
          </p:cNvPr>
          <p:cNvSpPr txBox="1"/>
          <p:nvPr/>
        </p:nvSpPr>
        <p:spPr>
          <a:xfrm>
            <a:off x="3475856" y="580445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Hence det(</a:t>
            </a:r>
            <a:r>
              <a:rPr lang="en-IN" sz="1800" b="0" i="0" u="none" strike="noStrike" baseline="0" dirty="0"/>
              <a:t>A − </a:t>
            </a:r>
            <a:r>
              <a:rPr lang="el-GR" sz="1800" b="0" i="0" u="none" strike="noStrike" baseline="0" dirty="0"/>
              <a:t>λ</a:t>
            </a:r>
            <a:r>
              <a:rPr lang="en-IN" sz="1800" b="0" i="0" u="none" strike="noStrike" baseline="0" dirty="0"/>
              <a:t>I)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3670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EF091-4EC8-5F62-6207-655B9772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E73B39-3A8F-A286-32BB-2747ECB7877F}"/>
              </a:ext>
            </a:extLst>
          </p:cNvPr>
          <p:cNvSpPr txBox="1"/>
          <p:nvPr/>
        </p:nvSpPr>
        <p:spPr>
          <a:xfrm>
            <a:off x="999593" y="1430681"/>
            <a:ext cx="864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Principal component analysis(PCA) is the application of eigen decomposition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1FC24EE-0ED1-CA77-7352-16D659EC96D1}"/>
              </a:ext>
            </a:extLst>
          </p:cNvPr>
          <p:cNvSpPr txBox="1"/>
          <p:nvPr/>
        </p:nvSpPr>
        <p:spPr>
          <a:xfrm>
            <a:off x="591014" y="2035629"/>
            <a:ext cx="10800886" cy="5201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Steps in PCA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b="1" dirty="0"/>
              <a:t>standardise each column</a:t>
            </a:r>
            <a:r>
              <a:rPr lang="en-IN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endParaRPr lang="en-IN" dirty="0"/>
          </a:p>
          <a:p>
            <a:pPr marL="800100" lvl="1" indent="-342900">
              <a:buFont typeface="+mj-lt"/>
              <a:buAutoNum type="arabicPeriod"/>
            </a:pPr>
            <a:r>
              <a:rPr lang="en-IN" b="1" dirty="0"/>
              <a:t>Compute Covariance matrix</a:t>
            </a:r>
            <a:r>
              <a:rPr lang="en-IN" dirty="0"/>
              <a:t>: </a:t>
            </a:r>
            <a:r>
              <a:rPr lang="en-US" dirty="0"/>
              <a:t>The covariance matrix captures how the features in the dataset are correlated.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b="1" dirty="0"/>
              <a:t>Calculate Eigenvalues and Eigenvectors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Compute the eigenvalues and eigenvectors of the covariance matrix.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Eigenvalues represent the amount of variance captured by each principal component.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Eigenvectors represent the direction of the principal components.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3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endParaRPr lang="en-I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B58AFF-75A4-7412-AE4F-0F5B7074F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302" y="3429000"/>
            <a:ext cx="3625562" cy="796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CB1FF8F-B5D4-DD1F-E546-EBEA144F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19" y="2258606"/>
            <a:ext cx="2338499" cy="569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1109EAB-F357-7F13-2942-D15CB5C3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19" y="5854353"/>
            <a:ext cx="1536566" cy="49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6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8A77BE-1438-1CE9-F4DB-4EBDC814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Principal component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298E331-71DA-1F06-9D5D-223BDF788D60}"/>
              </a:ext>
            </a:extLst>
          </p:cNvPr>
          <p:cNvSpPr txBox="1"/>
          <p:nvPr/>
        </p:nvSpPr>
        <p:spPr>
          <a:xfrm>
            <a:off x="391886" y="1446811"/>
            <a:ext cx="11647714" cy="4200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/>
            </a:lvl1pPr>
            <a:lvl2pPr marL="800100" lvl="1" indent="-342900">
              <a:buFont typeface="+mj-lt"/>
              <a:buAutoNum type="arabicPeriod"/>
              <a:defRPr b="1"/>
            </a:lvl2pPr>
            <a:lvl3pPr lvl="2">
              <a:lnSpc>
                <a:spcPct val="150000"/>
              </a:lnSpc>
              <a:buFont typeface="Arial" panose="020B0604020202020204" pitchFamily="34" charset="0"/>
              <a:buChar char="•"/>
              <a:defRPr/>
            </a:lvl3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4. Sort Eigenvalues and Eigenvectors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Sort the eigenvalues in descending order.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The corresponding eigenvectors are sorted in the same order.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5. Select the Principal Components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Choose the top k eigenvectors (principal components) based on the highest eigenvalues.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k is the number of dimensions you want to reduce to.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​ </a:t>
            </a:r>
            <a:r>
              <a:rPr lang="en-US" dirty="0"/>
              <a:t>= matrix of top-k eigenvectors (each column is a principal component)</a:t>
            </a:r>
            <a:endParaRPr lang="en-US" b="0" dirty="0"/>
          </a:p>
          <a:p>
            <a:pPr marL="0" indent="0">
              <a:lnSpc>
                <a:spcPct val="150000"/>
              </a:lnSpc>
              <a:buNone/>
            </a:pPr>
            <a:r>
              <a:rPr lang="en-IN" dirty="0"/>
              <a:t>6. Project the Data onto Principal Components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/>
              <a:t>Multiply the standardized data matrix by the selected eigenvectors to obtain the reduced dataset.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dirty="0" err="1"/>
              <a:t>X</a:t>
            </a:r>
            <a:r>
              <a:rPr lang="en-IN" b="0" baseline="-25000" dirty="0" err="1"/>
              <a:t>new</a:t>
            </a:r>
            <a:r>
              <a:rPr lang="en-IN" b="0" baseline="-25000" dirty="0"/>
              <a:t>​</a:t>
            </a:r>
            <a:r>
              <a:rPr lang="en-IN" b="0" dirty="0"/>
              <a:t>=</a:t>
            </a:r>
            <a:r>
              <a:rPr lang="en-IN" b="0" dirty="0" err="1"/>
              <a:t>X</a:t>
            </a:r>
            <a:r>
              <a:rPr lang="en-IN" b="0" baseline="-25000" dirty="0" err="1"/>
              <a:t>standardised</a:t>
            </a:r>
            <a:r>
              <a:rPr lang="en-IN" b="0" baseline="-25000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​ </a:t>
            </a:r>
            <a:endParaRPr lang="en-IN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6FE5F21-CA27-264A-DA1A-54ADE7821244}"/>
              </a:ext>
            </a:extLst>
          </p:cNvPr>
          <p:cNvSpPr txBox="1"/>
          <p:nvPr/>
        </p:nvSpPr>
        <p:spPr>
          <a:xfrm>
            <a:off x="7440149" y="5440964"/>
            <a:ext cx="1561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highlight>
                  <a:srgbClr val="FFFF00"/>
                </a:highlight>
              </a:rPr>
              <a:t>PCA.ipynb</a:t>
            </a:r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0722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E0BB9DFF-9B88-4FEC-AEE3-6588ABB8C7F4}"/>
              </a:ext>
            </a:extLst>
          </p:cNvPr>
          <p:cNvGrpSpPr/>
          <p:nvPr/>
        </p:nvGrpSpPr>
        <p:grpSpPr>
          <a:xfrm flipH="1">
            <a:off x="3617944" y="471893"/>
            <a:ext cx="5024770" cy="4430455"/>
            <a:chOff x="2027268" y="1259074"/>
            <a:chExt cx="5024770" cy="4430455"/>
          </a:xfrm>
        </p:grpSpPr>
        <p:sp>
          <p:nvSpPr>
            <p:cNvPr id="94" name="Block Arc 93">
              <a:extLst>
                <a:ext uri="{FF2B5EF4-FFF2-40B4-BE49-F238E27FC236}">
                  <a16:creationId xmlns:a16="http://schemas.microsoft.com/office/drawing/2014/main" xmlns="" id="{98F35CD8-BD36-4E8F-8BEC-6D93727B1B77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5" name="Block Arc 94">
              <a:extLst>
                <a:ext uri="{FF2B5EF4-FFF2-40B4-BE49-F238E27FC236}">
                  <a16:creationId xmlns:a16="http://schemas.microsoft.com/office/drawing/2014/main" xmlns="" id="{73A5836F-02B5-4938-B2D4-B825D66E8E8A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>
                <a:gd name="adj1" fmla="val 13310865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6" name="Block Arc 95">
              <a:extLst>
                <a:ext uri="{FF2B5EF4-FFF2-40B4-BE49-F238E27FC236}">
                  <a16:creationId xmlns:a16="http://schemas.microsoft.com/office/drawing/2014/main" xmlns="" id="{D6F014E2-7157-4089-B3E2-10B84BE286CD}"/>
                </a:ext>
              </a:extLst>
            </p:cNvPr>
            <p:cNvSpPr/>
            <p:nvPr/>
          </p:nvSpPr>
          <p:spPr>
            <a:xfrm rot="10800000">
              <a:off x="2339753" y="1259074"/>
              <a:ext cx="4427886" cy="4427886"/>
            </a:xfrm>
            <a:prstGeom prst="blockArc">
              <a:avLst>
                <a:gd name="adj1" fmla="val 1626193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7" name="Block Arc 96">
              <a:extLst>
                <a:ext uri="{FF2B5EF4-FFF2-40B4-BE49-F238E27FC236}">
                  <a16:creationId xmlns:a16="http://schemas.microsoft.com/office/drawing/2014/main" xmlns="" id="{D38E0EE1-0C16-48D9-AA01-40EA993FD7B8}"/>
                </a:ext>
              </a:extLst>
            </p:cNvPr>
            <p:cNvSpPr/>
            <p:nvPr/>
          </p:nvSpPr>
          <p:spPr>
            <a:xfrm rot="10800000">
              <a:off x="2339753" y="1261643"/>
              <a:ext cx="4427886" cy="4427886"/>
            </a:xfrm>
            <a:prstGeom prst="blockArc">
              <a:avLst>
                <a:gd name="adj1" fmla="val 19038967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9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480D116F-E481-4FD6-B8A6-F1D5D2399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2027268" y="3359561"/>
              <a:ext cx="1687950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xmlns="" id="{B51CDF09-9902-4385-BE1D-994D00099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5364088" y="3359562"/>
              <a:ext cx="1687950" cy="333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xmlns="" id="{2CAC57BA-E45C-4E1D-AF0A-91C40D2D4ED1}"/>
              </a:ext>
            </a:extLst>
          </p:cNvPr>
          <p:cNvGrpSpPr/>
          <p:nvPr/>
        </p:nvGrpSpPr>
        <p:grpSpPr>
          <a:xfrm>
            <a:off x="3282357" y="1407994"/>
            <a:ext cx="2258963" cy="1215719"/>
            <a:chOff x="6210996" y="1433695"/>
            <a:chExt cx="1493001" cy="864891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58C8EA02-D29A-473A-9E54-BAD5D086EB6D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24DF1CDD-F387-46D1-B9A4-45257DE006C7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66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xmlns="" id="{3FA82949-C5A6-4DD6-8F3D-3D1BA852B6A7}"/>
              </a:ext>
            </a:extLst>
          </p:cNvPr>
          <p:cNvGrpSpPr/>
          <p:nvPr/>
        </p:nvGrpSpPr>
        <p:grpSpPr>
          <a:xfrm>
            <a:off x="6701636" y="1407994"/>
            <a:ext cx="2258963" cy="1215719"/>
            <a:chOff x="6210996" y="1433695"/>
            <a:chExt cx="1493001" cy="86489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9C253CDF-29E6-46D1-8BF6-07D7BCD08AF0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BB53B3FE-BD6B-4EBB-A9F7-0890C8D80B4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667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xmlns="" id="{17061963-0923-448D-AC82-4560B1EB8B36}"/>
              </a:ext>
            </a:extLst>
          </p:cNvPr>
          <p:cNvGrpSpPr/>
          <p:nvPr/>
        </p:nvGrpSpPr>
        <p:grpSpPr>
          <a:xfrm>
            <a:off x="914961" y="3218862"/>
            <a:ext cx="2876315" cy="1046441"/>
            <a:chOff x="6210996" y="1433695"/>
            <a:chExt cx="1493001" cy="74446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C19518D6-8CA7-448B-87B6-DC4964D831FF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29B54F2E-F041-4EBA-9EB5-F3B168E1D431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4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xmlns="" id="{2C9A57C7-B620-4136-B716-F5276D393996}"/>
              </a:ext>
            </a:extLst>
          </p:cNvPr>
          <p:cNvGrpSpPr/>
          <p:nvPr/>
        </p:nvGrpSpPr>
        <p:grpSpPr>
          <a:xfrm>
            <a:off x="7089255" y="4803703"/>
            <a:ext cx="2876315" cy="1046441"/>
            <a:chOff x="6210996" y="1433695"/>
            <a:chExt cx="1493001" cy="74446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BDA309A2-0CED-427D-A672-89D6A1D2E0AC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A7082C8D-A5F8-41FF-A500-85ABD52CB8D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4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xmlns="" id="{6C16FAFF-D698-469B-829D-4DAAE0F9E606}"/>
              </a:ext>
            </a:extLst>
          </p:cNvPr>
          <p:cNvGrpSpPr/>
          <p:nvPr/>
        </p:nvGrpSpPr>
        <p:grpSpPr>
          <a:xfrm>
            <a:off x="2119415" y="4803701"/>
            <a:ext cx="3097633" cy="877164"/>
            <a:chOff x="6210996" y="1433695"/>
            <a:chExt cx="1493001" cy="62403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C8647A24-C367-4B7B-8FCC-2BE5DDC05D1A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A4C14B0C-0D20-4E38-8D0A-8E3B9B0BC6D2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42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E42F30A0-8002-4CF8-8368-D8979403E364}"/>
              </a:ext>
            </a:extLst>
          </p:cNvPr>
          <p:cNvGrpSpPr/>
          <p:nvPr/>
        </p:nvGrpSpPr>
        <p:grpSpPr>
          <a:xfrm>
            <a:off x="8455188" y="3218862"/>
            <a:ext cx="2876321" cy="1046441"/>
            <a:chOff x="6210996" y="1433695"/>
            <a:chExt cx="1493001" cy="74446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6B5686B7-4A79-41B9-A24A-13EEAD6011DF}"/>
                </a:ext>
              </a:extLst>
            </p:cNvPr>
            <p:cNvSpPr txBox="1"/>
            <p:nvPr/>
          </p:nvSpPr>
          <p:spPr>
            <a:xfrm>
              <a:off x="6210999" y="1433695"/>
              <a:ext cx="1492998" cy="186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Your Text  Here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2D826083-18E2-47BB-A0D0-7ECB991453A9}"/>
                </a:ext>
              </a:extLst>
            </p:cNvPr>
            <p:cNvSpPr txBox="1"/>
            <p:nvPr/>
          </p:nvSpPr>
          <p:spPr>
            <a:xfrm>
              <a:off x="6210996" y="1630759"/>
              <a:ext cx="1492998" cy="547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Get a modern PowerPoint  Presentation that is beautifully designed. Easy to change colors, photos and Text.    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18" name="Parallelogram 30">
            <a:extLst>
              <a:ext uri="{FF2B5EF4-FFF2-40B4-BE49-F238E27FC236}">
                <a16:creationId xmlns:a16="http://schemas.microsoft.com/office/drawing/2014/main" xmlns="" id="{B42520F8-7309-4EC7-A3BA-B52127B270B6}"/>
              </a:ext>
            </a:extLst>
          </p:cNvPr>
          <p:cNvSpPr/>
          <p:nvPr/>
        </p:nvSpPr>
        <p:spPr>
          <a:xfrm flipH="1">
            <a:off x="7489325" y="3110504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19" name="Rectangle 16">
            <a:extLst>
              <a:ext uri="{FF2B5EF4-FFF2-40B4-BE49-F238E27FC236}">
                <a16:creationId xmlns:a16="http://schemas.microsoft.com/office/drawing/2014/main" xmlns="" id="{31B88AF4-8B22-4BF9-81B4-A152E80FF8D8}"/>
              </a:ext>
            </a:extLst>
          </p:cNvPr>
          <p:cNvSpPr/>
          <p:nvPr/>
        </p:nvSpPr>
        <p:spPr>
          <a:xfrm rot="2700000">
            <a:off x="5267944" y="396319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20" name="Oval 7">
            <a:extLst>
              <a:ext uri="{FF2B5EF4-FFF2-40B4-BE49-F238E27FC236}">
                <a16:creationId xmlns:a16="http://schemas.microsoft.com/office/drawing/2014/main" xmlns="" id="{5CE0F81E-E007-4921-A103-3E9F7209C010}"/>
              </a:ext>
            </a:extLst>
          </p:cNvPr>
          <p:cNvSpPr/>
          <p:nvPr/>
        </p:nvSpPr>
        <p:spPr>
          <a:xfrm>
            <a:off x="6638692" y="4046945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21" name="Round Same Side Corner Rectangle 11">
            <a:extLst>
              <a:ext uri="{FF2B5EF4-FFF2-40B4-BE49-F238E27FC236}">
                <a16:creationId xmlns:a16="http://schemas.microsoft.com/office/drawing/2014/main" xmlns="" id="{282EBEB6-6F3B-48A2-B70B-7B4509461478}"/>
              </a:ext>
            </a:extLst>
          </p:cNvPr>
          <p:cNvSpPr>
            <a:spLocks noChangeAspect="1"/>
          </p:cNvSpPr>
          <p:nvPr/>
        </p:nvSpPr>
        <p:spPr>
          <a:xfrm rot="9900000">
            <a:off x="4402247" y="311401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26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33" name="그룹 7">
            <a:extLst>
              <a:ext uri="{FF2B5EF4-FFF2-40B4-BE49-F238E27FC236}">
                <a16:creationId xmlns:a16="http://schemas.microsoft.com/office/drawing/2014/main" xmlns="" id="{EA25F7E6-4FC4-4246-8461-F7974183A69D}"/>
              </a:ext>
            </a:extLst>
          </p:cNvPr>
          <p:cNvGrpSpPr/>
          <p:nvPr/>
        </p:nvGrpSpPr>
        <p:grpSpPr>
          <a:xfrm>
            <a:off x="1620319" y="1675668"/>
            <a:ext cx="5246148" cy="793294"/>
            <a:chOff x="6104805" y="2010509"/>
            <a:chExt cx="4094271" cy="79329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BA61E824-6E38-43DD-AB76-98261117D22D}"/>
                </a:ext>
              </a:extLst>
            </p:cNvPr>
            <p:cNvSpPr txBox="1"/>
            <p:nvPr/>
          </p:nvSpPr>
          <p:spPr>
            <a:xfrm>
              <a:off x="6109889" y="2226722"/>
              <a:ext cx="402736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C21C92D1-A48D-474D-8ECB-B319BFF558F6}"/>
                </a:ext>
              </a:extLst>
            </p:cNvPr>
            <p:cNvSpPr txBox="1"/>
            <p:nvPr/>
          </p:nvSpPr>
          <p:spPr>
            <a:xfrm>
              <a:off x="6104805" y="2010509"/>
              <a:ext cx="40942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Contents_Here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08B121F-7323-4DF9-932B-09A5D28A4A57}"/>
              </a:ext>
            </a:extLst>
          </p:cNvPr>
          <p:cNvSpPr txBox="1"/>
          <p:nvPr/>
        </p:nvSpPr>
        <p:spPr>
          <a:xfrm>
            <a:off x="623811" y="1768387"/>
            <a:ext cx="964679" cy="677108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</a:rPr>
              <a:t>01</a:t>
            </a:r>
          </a:p>
        </p:txBody>
      </p:sp>
      <p:grpSp>
        <p:nvGrpSpPr>
          <p:cNvPr id="37" name="그룹 5">
            <a:extLst>
              <a:ext uri="{FF2B5EF4-FFF2-40B4-BE49-F238E27FC236}">
                <a16:creationId xmlns:a16="http://schemas.microsoft.com/office/drawing/2014/main" xmlns="" id="{AAA75684-0C35-4490-9FB6-CD0F836ED54E}"/>
              </a:ext>
            </a:extLst>
          </p:cNvPr>
          <p:cNvGrpSpPr/>
          <p:nvPr/>
        </p:nvGrpSpPr>
        <p:grpSpPr>
          <a:xfrm>
            <a:off x="1620320" y="2820721"/>
            <a:ext cx="5166932" cy="793294"/>
            <a:chOff x="6104806" y="2944738"/>
            <a:chExt cx="4032448" cy="79329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B9C186BC-5562-415A-AF37-6735F6E8D48E}"/>
                </a:ext>
              </a:extLst>
            </p:cNvPr>
            <p:cNvSpPr txBox="1"/>
            <p:nvPr/>
          </p:nvSpPr>
          <p:spPr>
            <a:xfrm>
              <a:off x="6109889" y="3160951"/>
              <a:ext cx="402736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158F6627-EDD2-444F-AE0D-E6F4002CD970}"/>
                </a:ext>
              </a:extLst>
            </p:cNvPr>
            <p:cNvSpPr txBox="1"/>
            <p:nvPr/>
          </p:nvSpPr>
          <p:spPr>
            <a:xfrm>
              <a:off x="6104806" y="2944738"/>
              <a:ext cx="4032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Contents_Here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92937C3-4A0B-4935-8735-11E4A316F243}"/>
              </a:ext>
            </a:extLst>
          </p:cNvPr>
          <p:cNvSpPr txBox="1"/>
          <p:nvPr/>
        </p:nvSpPr>
        <p:spPr>
          <a:xfrm>
            <a:off x="623811" y="2913442"/>
            <a:ext cx="964679" cy="677108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</a:rPr>
              <a:t>02</a:t>
            </a:r>
          </a:p>
        </p:txBody>
      </p:sp>
      <p:grpSp>
        <p:nvGrpSpPr>
          <p:cNvPr id="41" name="그룹 4">
            <a:extLst>
              <a:ext uri="{FF2B5EF4-FFF2-40B4-BE49-F238E27FC236}">
                <a16:creationId xmlns:a16="http://schemas.microsoft.com/office/drawing/2014/main" xmlns="" id="{BDC416A0-4C81-4F52-A90B-76F6DA00D15F}"/>
              </a:ext>
            </a:extLst>
          </p:cNvPr>
          <p:cNvGrpSpPr/>
          <p:nvPr/>
        </p:nvGrpSpPr>
        <p:grpSpPr>
          <a:xfrm>
            <a:off x="1620320" y="3965774"/>
            <a:ext cx="5166932" cy="793294"/>
            <a:chOff x="6104806" y="3882717"/>
            <a:chExt cx="4032448" cy="79329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66304BB-79B0-46F7-9ACC-C682C92A4C36}"/>
                </a:ext>
              </a:extLst>
            </p:cNvPr>
            <p:cNvSpPr txBox="1"/>
            <p:nvPr/>
          </p:nvSpPr>
          <p:spPr>
            <a:xfrm>
              <a:off x="6109889" y="4098930"/>
              <a:ext cx="402736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2A6D667-DDBB-4896-A157-DA45267CE610}"/>
                </a:ext>
              </a:extLst>
            </p:cNvPr>
            <p:cNvSpPr txBox="1"/>
            <p:nvPr/>
          </p:nvSpPr>
          <p:spPr>
            <a:xfrm>
              <a:off x="6104806" y="3882717"/>
              <a:ext cx="4032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Contents_Here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414A524-EB36-479F-AD86-814D4F688061}"/>
              </a:ext>
            </a:extLst>
          </p:cNvPr>
          <p:cNvSpPr txBox="1"/>
          <p:nvPr/>
        </p:nvSpPr>
        <p:spPr>
          <a:xfrm>
            <a:off x="623811" y="4058494"/>
            <a:ext cx="964679" cy="677108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accent3"/>
                </a:solidFill>
              </a:rPr>
              <a:t>03</a:t>
            </a:r>
          </a:p>
        </p:txBody>
      </p:sp>
      <p:grpSp>
        <p:nvGrpSpPr>
          <p:cNvPr id="45" name="그룹 3">
            <a:extLst>
              <a:ext uri="{FF2B5EF4-FFF2-40B4-BE49-F238E27FC236}">
                <a16:creationId xmlns:a16="http://schemas.microsoft.com/office/drawing/2014/main" xmlns="" id="{4F2B4956-D16D-4488-A8CD-43EF894D486D}"/>
              </a:ext>
            </a:extLst>
          </p:cNvPr>
          <p:cNvGrpSpPr/>
          <p:nvPr/>
        </p:nvGrpSpPr>
        <p:grpSpPr>
          <a:xfrm>
            <a:off x="1620320" y="5110827"/>
            <a:ext cx="5166932" cy="793294"/>
            <a:chOff x="6104806" y="4820696"/>
            <a:chExt cx="4032448" cy="79329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0686FB74-96DC-482F-8C14-34F219BC4F45}"/>
                </a:ext>
              </a:extLst>
            </p:cNvPr>
            <p:cNvSpPr txBox="1"/>
            <p:nvPr/>
          </p:nvSpPr>
          <p:spPr>
            <a:xfrm>
              <a:off x="6109889" y="5036909"/>
              <a:ext cx="4027365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AE682765-42D1-4AED-BF77-C71E6184D640}"/>
                </a:ext>
              </a:extLst>
            </p:cNvPr>
            <p:cNvSpPr txBox="1"/>
            <p:nvPr/>
          </p:nvSpPr>
          <p:spPr>
            <a:xfrm>
              <a:off x="6104806" y="4820696"/>
              <a:ext cx="4032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Contents_Here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A895E50-A395-44EE-B50F-5C2A12B773DF}"/>
              </a:ext>
            </a:extLst>
          </p:cNvPr>
          <p:cNvSpPr txBox="1"/>
          <p:nvPr/>
        </p:nvSpPr>
        <p:spPr>
          <a:xfrm>
            <a:off x="623811" y="5203548"/>
            <a:ext cx="964679" cy="677108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accent4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8381189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9" name="그룹 4">
            <a:extLst>
              <a:ext uri="{FF2B5EF4-FFF2-40B4-BE49-F238E27FC236}">
                <a16:creationId xmlns:a16="http://schemas.microsoft.com/office/drawing/2014/main" xmlns="" id="{D6821727-0855-4493-8987-2A00201A37DC}"/>
              </a:ext>
            </a:extLst>
          </p:cNvPr>
          <p:cNvGrpSpPr/>
          <p:nvPr/>
        </p:nvGrpSpPr>
        <p:grpSpPr>
          <a:xfrm>
            <a:off x="4364347" y="1647551"/>
            <a:ext cx="3532863" cy="4209710"/>
            <a:chOff x="4737812" y="2390015"/>
            <a:chExt cx="3159394" cy="376469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25" name="Rectangle 8">
                <a:extLst>
                  <a:ext uri="{FF2B5EF4-FFF2-40B4-BE49-F238E27FC236}">
                    <a16:creationId xmlns:a16="http://schemas.microsoft.com/office/drawing/2014/main" xmlns="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8">
                <a:extLst>
                  <a:ext uri="{FF2B5EF4-FFF2-40B4-BE49-F238E27FC236}">
                    <a16:creationId xmlns:a16="http://schemas.microsoft.com/office/drawing/2014/main" xmlns="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8">
                <a:extLst>
                  <a:ext uri="{FF2B5EF4-FFF2-40B4-BE49-F238E27FC236}">
                    <a16:creationId xmlns:a16="http://schemas.microsoft.com/office/drawing/2014/main" xmlns="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8">
                <a:extLst>
                  <a:ext uri="{FF2B5EF4-FFF2-40B4-BE49-F238E27FC236}">
                    <a16:creationId xmlns:a16="http://schemas.microsoft.com/office/drawing/2014/main" xmlns="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xmlns="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1" name="Rounded Rectangle 1">
              <a:extLst>
                <a:ext uri="{FF2B5EF4-FFF2-40B4-BE49-F238E27FC236}">
                  <a16:creationId xmlns:a16="http://schemas.microsoft.com/office/drawing/2014/main" xmlns="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Rounded Rectangle 1">
              <a:extLst>
                <a:ext uri="{FF2B5EF4-FFF2-40B4-BE49-F238E27FC236}">
                  <a16:creationId xmlns:a16="http://schemas.microsoft.com/office/drawing/2014/main" xmlns="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1">
              <a:extLst>
                <a:ext uri="{FF2B5EF4-FFF2-40B4-BE49-F238E27FC236}">
                  <a16:creationId xmlns:a16="http://schemas.microsoft.com/office/drawing/2014/main" xmlns="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1">
              <a:extLst>
                <a:ext uri="{FF2B5EF4-FFF2-40B4-BE49-F238E27FC236}">
                  <a16:creationId xmlns:a16="http://schemas.microsoft.com/office/drawing/2014/main" xmlns="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D463333-D85D-430B-9919-9A5B6C5D9A7B}"/>
              </a:ext>
            </a:extLst>
          </p:cNvPr>
          <p:cNvSpPr txBox="1"/>
          <p:nvPr/>
        </p:nvSpPr>
        <p:spPr>
          <a:xfrm>
            <a:off x="3775195" y="1983647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BF9D7F2-80AF-4740-869C-BE1DE7DAB542}"/>
              </a:ext>
            </a:extLst>
          </p:cNvPr>
          <p:cNvSpPr txBox="1"/>
          <p:nvPr/>
        </p:nvSpPr>
        <p:spPr>
          <a:xfrm>
            <a:off x="7148624" y="1549740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24C518-8F55-4F92-9C78-451A0CF0E450}"/>
              </a:ext>
            </a:extLst>
          </p:cNvPr>
          <p:cNvSpPr txBox="1"/>
          <p:nvPr/>
        </p:nvSpPr>
        <p:spPr>
          <a:xfrm>
            <a:off x="4496750" y="5009540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E230362B-5A94-4A79-B078-E814046F2ADD}"/>
              </a:ext>
            </a:extLst>
          </p:cNvPr>
          <p:cNvSpPr txBox="1"/>
          <p:nvPr/>
        </p:nvSpPr>
        <p:spPr>
          <a:xfrm>
            <a:off x="7603265" y="377688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4C8E143C-4C12-4BC6-B645-F8E272DEA273}"/>
              </a:ext>
            </a:extLst>
          </p:cNvPr>
          <p:cNvGrpSpPr/>
          <p:nvPr/>
        </p:nvGrpSpPr>
        <p:grpSpPr>
          <a:xfrm>
            <a:off x="7981492" y="1461653"/>
            <a:ext cx="2948586" cy="834432"/>
            <a:chOff x="1487520" y="1281929"/>
            <a:chExt cx="4380624" cy="8344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1AABE0B2-C943-43B1-BCA2-F566D8799682}"/>
                </a:ext>
              </a:extLst>
            </p:cNvPr>
            <p:cNvSpPr txBox="1"/>
            <p:nvPr/>
          </p:nvSpPr>
          <p:spPr>
            <a:xfrm>
              <a:off x="1487520" y="1281929"/>
              <a:ext cx="4380624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2A33C5FD-8EAB-49CE-9593-E74413EDE73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7B11B154-140D-4BD0-B5B0-FEC365FEE791}"/>
              </a:ext>
            </a:extLst>
          </p:cNvPr>
          <p:cNvGrpSpPr/>
          <p:nvPr/>
        </p:nvGrpSpPr>
        <p:grpSpPr>
          <a:xfrm>
            <a:off x="8434940" y="3788424"/>
            <a:ext cx="2948586" cy="834432"/>
            <a:chOff x="1487520" y="1281929"/>
            <a:chExt cx="4380624" cy="8344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E41B790-94EB-4182-B0D2-0C0739D02D40}"/>
                </a:ext>
              </a:extLst>
            </p:cNvPr>
            <p:cNvSpPr txBox="1"/>
            <p:nvPr/>
          </p:nvSpPr>
          <p:spPr>
            <a:xfrm>
              <a:off x="1487520" y="1281929"/>
              <a:ext cx="4380624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B44CE1CB-7B18-4D49-A7A1-653C592A9FC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B11EED60-2749-4D14-8DB6-0F66F6C9D559}"/>
              </a:ext>
            </a:extLst>
          </p:cNvPr>
          <p:cNvGrpSpPr/>
          <p:nvPr/>
        </p:nvGrpSpPr>
        <p:grpSpPr>
          <a:xfrm>
            <a:off x="803309" y="1810923"/>
            <a:ext cx="2971887" cy="834432"/>
            <a:chOff x="1487520" y="1281929"/>
            <a:chExt cx="4380624" cy="8344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77575217-4CCF-4D39-9525-E3A0A1D06517}"/>
                </a:ext>
              </a:extLst>
            </p:cNvPr>
            <p:cNvSpPr txBox="1"/>
            <p:nvPr/>
          </p:nvSpPr>
          <p:spPr>
            <a:xfrm>
              <a:off x="1487520" y="1281929"/>
              <a:ext cx="4380624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2294B4A6-B88E-48ED-BCD9-DAD7399111BD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CED94029-AFE3-4BCD-A428-0F108367F153}"/>
              </a:ext>
            </a:extLst>
          </p:cNvPr>
          <p:cNvGrpSpPr/>
          <p:nvPr/>
        </p:nvGrpSpPr>
        <p:grpSpPr>
          <a:xfrm>
            <a:off x="1523031" y="4921454"/>
            <a:ext cx="2971887" cy="834432"/>
            <a:chOff x="1487520" y="1281929"/>
            <a:chExt cx="4380624" cy="8344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9C81E114-DE76-49D9-84A4-D85406D4FCEB}"/>
                </a:ext>
              </a:extLst>
            </p:cNvPr>
            <p:cNvSpPr txBox="1"/>
            <p:nvPr/>
          </p:nvSpPr>
          <p:spPr>
            <a:xfrm>
              <a:off x="1487520" y="1281929"/>
              <a:ext cx="4380624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Oval 21">
            <a:extLst>
              <a:ext uri="{FF2B5EF4-FFF2-40B4-BE49-F238E27FC236}">
                <a16:creationId xmlns:a16="http://schemas.microsoft.com/office/drawing/2014/main" xmlns="" id="{B6772792-A9E6-4D3D-B8EC-193DFF7C9094}"/>
              </a:ext>
            </a:extLst>
          </p:cNvPr>
          <p:cNvSpPr/>
          <p:nvPr/>
        </p:nvSpPr>
        <p:spPr>
          <a:xfrm rot="20700000">
            <a:off x="5995072" y="1879559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3" name="Trapezoid 3">
            <a:extLst>
              <a:ext uri="{FF2B5EF4-FFF2-40B4-BE49-F238E27FC236}">
                <a16:creationId xmlns:a16="http://schemas.microsoft.com/office/drawing/2014/main" xmlns="" id="{95BB1BDF-2630-4F1E-BAE9-33483F8822B1}"/>
              </a:ext>
            </a:extLst>
          </p:cNvPr>
          <p:cNvSpPr/>
          <p:nvPr/>
        </p:nvSpPr>
        <p:spPr>
          <a:xfrm>
            <a:off x="6621214" y="3400653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64" name="Rectangle 15">
            <a:extLst>
              <a:ext uri="{FF2B5EF4-FFF2-40B4-BE49-F238E27FC236}">
                <a16:creationId xmlns:a16="http://schemas.microsoft.com/office/drawing/2014/main" xmlns="" id="{A23CF45A-159F-484F-875D-0F23A4978354}"/>
              </a:ext>
            </a:extLst>
          </p:cNvPr>
          <p:cNvSpPr/>
          <p:nvPr/>
        </p:nvSpPr>
        <p:spPr>
          <a:xfrm rot="14270044">
            <a:off x="5618410" y="4062740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5" name="Donut 15">
            <a:extLst>
              <a:ext uri="{FF2B5EF4-FFF2-40B4-BE49-F238E27FC236}">
                <a16:creationId xmlns:a16="http://schemas.microsoft.com/office/drawing/2014/main" xmlns="" id="{19205F4D-4492-4EFA-82B7-82CC9BCDD2FA}"/>
              </a:ext>
            </a:extLst>
          </p:cNvPr>
          <p:cNvSpPr/>
          <p:nvPr/>
        </p:nvSpPr>
        <p:spPr>
          <a:xfrm>
            <a:off x="4684884" y="2886186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53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D2BE29-73F7-0E71-BB60-AABB7DF7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Linear Algebra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2FD1CD-EA06-7EB7-4CB7-CDD29040397E}"/>
              </a:ext>
            </a:extLst>
          </p:cNvPr>
          <p:cNvSpPr txBox="1"/>
          <p:nvPr/>
        </p:nvSpPr>
        <p:spPr>
          <a:xfrm>
            <a:off x="1179917" y="1493917"/>
            <a:ext cx="10423308" cy="3452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Linear: </a:t>
            </a: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Means Straight line relationships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y=2x+3   ------------&gt; It gives straight line when plotted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4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Algebra --------&gt; </a:t>
            </a: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is the branch of mathematics that deals with symbols (like x, y, a, b) and the rules for manipulating them to solve equations and express general formulas.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3"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Examples: 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3" indent="457200"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solve x+5 =12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3" indent="457200"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Simplify 2(x+3)+4x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3" indent="457200"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Factoring x</a:t>
            </a:r>
            <a:r>
              <a:rPr lang="en-IN" kern="10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+5x+6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22A2AD-0686-2BAA-B39C-82FE1199AC30}"/>
              </a:ext>
            </a:extLst>
          </p:cNvPr>
          <p:cNvSpPr txBox="1"/>
          <p:nvPr/>
        </p:nvSpPr>
        <p:spPr>
          <a:xfrm>
            <a:off x="938538" y="5191782"/>
            <a:ext cx="10906066" cy="1134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Linear Algebra</a:t>
            </a: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is the branch of mathematics that deals with: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Vectors, Matrices, and Linear Transformations, to represent and solve systems of linear equations and analyse linear relationships between variables.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79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91D6A2DF-E9F4-4298-BB8A-2F8D692B2F86}"/>
              </a:ext>
            </a:extLst>
          </p:cNvPr>
          <p:cNvGrpSpPr/>
          <p:nvPr/>
        </p:nvGrpSpPr>
        <p:grpSpPr>
          <a:xfrm flipH="1">
            <a:off x="3633137" y="1473009"/>
            <a:ext cx="7441805" cy="4801543"/>
            <a:chOff x="1070741" y="2355612"/>
            <a:chExt cx="3613027" cy="2331169"/>
          </a:xfrm>
        </p:grpSpPr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xmlns="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xmlns="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9" name="Rounded Rectangle 14">
              <a:extLst>
                <a:ext uri="{FF2B5EF4-FFF2-40B4-BE49-F238E27FC236}">
                  <a16:creationId xmlns:a16="http://schemas.microsoft.com/office/drawing/2014/main" xmlns="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Diagonal Stripe 39">
              <a:extLst>
                <a:ext uri="{FF2B5EF4-FFF2-40B4-BE49-F238E27FC236}">
                  <a16:creationId xmlns:a16="http://schemas.microsoft.com/office/drawing/2014/main" xmlns="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5A528BAA-487C-4A6D-8281-1FDB2685FB80}"/>
              </a:ext>
            </a:extLst>
          </p:cNvPr>
          <p:cNvGrpSpPr/>
          <p:nvPr/>
        </p:nvGrpSpPr>
        <p:grpSpPr>
          <a:xfrm>
            <a:off x="6276240" y="3809468"/>
            <a:ext cx="2122406" cy="1866023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8" name="Freeform 15">
                <a:extLst>
                  <a:ext uri="{FF2B5EF4-FFF2-40B4-BE49-F238E27FC236}">
                    <a16:creationId xmlns:a16="http://schemas.microsoft.com/office/drawing/2014/main" xmlns="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9" name="Rectangle 22">
                <a:extLst>
                  <a:ext uri="{FF2B5EF4-FFF2-40B4-BE49-F238E27FC236}">
                    <a16:creationId xmlns:a16="http://schemas.microsoft.com/office/drawing/2014/main" xmlns="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xmlns="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xmlns="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7" name="Freeform 19">
                <a:extLst>
                  <a:ext uri="{FF2B5EF4-FFF2-40B4-BE49-F238E27FC236}">
                    <a16:creationId xmlns:a16="http://schemas.microsoft.com/office/drawing/2014/main" xmlns="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xmlns="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xmlns="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5" name="Rectangle 22">
                <a:extLst>
                  <a:ext uri="{FF2B5EF4-FFF2-40B4-BE49-F238E27FC236}">
                    <a16:creationId xmlns:a16="http://schemas.microsoft.com/office/drawing/2014/main" xmlns="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xmlns="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xmlns="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3" name="Rectangle 22">
                <a:extLst>
                  <a:ext uri="{FF2B5EF4-FFF2-40B4-BE49-F238E27FC236}">
                    <a16:creationId xmlns:a16="http://schemas.microsoft.com/office/drawing/2014/main" xmlns="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xmlns="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Freeform 27">
                <a:extLst>
                  <a:ext uri="{FF2B5EF4-FFF2-40B4-BE49-F238E27FC236}">
                    <a16:creationId xmlns:a16="http://schemas.microsoft.com/office/drawing/2014/main" xmlns="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xmlns="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C06E2E5F-483C-4FDD-8075-A26B6C84F81C}"/>
              </a:ext>
            </a:extLst>
          </p:cNvPr>
          <p:cNvGrpSpPr/>
          <p:nvPr/>
        </p:nvGrpSpPr>
        <p:grpSpPr>
          <a:xfrm>
            <a:off x="1564487" y="2567462"/>
            <a:ext cx="4015044" cy="708252"/>
            <a:chOff x="7164288" y="856926"/>
            <a:chExt cx="1637708" cy="70825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637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xmlns="" id="{92ADA716-F1E3-4618-82F5-FE5FB725E8E7}"/>
              </a:ext>
            </a:extLst>
          </p:cNvPr>
          <p:cNvGrpSpPr/>
          <p:nvPr/>
        </p:nvGrpSpPr>
        <p:grpSpPr>
          <a:xfrm>
            <a:off x="1564486" y="5018937"/>
            <a:ext cx="3904858" cy="708252"/>
            <a:chOff x="7164288" y="856926"/>
            <a:chExt cx="1592764" cy="70825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5927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8D8B5B30-E9DA-4CD8-9FA7-0A54BA276910}"/>
              </a:ext>
            </a:extLst>
          </p:cNvPr>
          <p:cNvGrpSpPr/>
          <p:nvPr/>
        </p:nvGrpSpPr>
        <p:grpSpPr>
          <a:xfrm>
            <a:off x="1564487" y="3384620"/>
            <a:ext cx="4015044" cy="708252"/>
            <a:chOff x="7164288" y="856926"/>
            <a:chExt cx="1637708" cy="70825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6377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310D8581-2103-473B-9B4D-3C00697D4CD7}"/>
              </a:ext>
            </a:extLst>
          </p:cNvPr>
          <p:cNvGrpSpPr/>
          <p:nvPr/>
        </p:nvGrpSpPr>
        <p:grpSpPr>
          <a:xfrm>
            <a:off x="1564486" y="4201778"/>
            <a:ext cx="3956168" cy="708252"/>
            <a:chOff x="7164288" y="856926"/>
            <a:chExt cx="1613693" cy="70825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6136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92" name="Rectangle: Rounded Corners 32">
            <a:extLst>
              <a:ext uri="{FF2B5EF4-FFF2-40B4-BE49-F238E27FC236}">
                <a16:creationId xmlns:a16="http://schemas.microsoft.com/office/drawing/2014/main" xmlns="" id="{3B675CD6-12A7-4A42-95F8-059E5F4025C6}"/>
              </a:ext>
            </a:extLst>
          </p:cNvPr>
          <p:cNvSpPr/>
          <p:nvPr/>
        </p:nvSpPr>
        <p:spPr>
          <a:xfrm>
            <a:off x="894178" y="2666914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3" name="Rectangle: Rounded Corners 33">
            <a:extLst>
              <a:ext uri="{FF2B5EF4-FFF2-40B4-BE49-F238E27FC236}">
                <a16:creationId xmlns:a16="http://schemas.microsoft.com/office/drawing/2014/main" xmlns="" id="{9AE454C2-3763-4582-93F1-2A4D7512E353}"/>
              </a:ext>
            </a:extLst>
          </p:cNvPr>
          <p:cNvSpPr/>
          <p:nvPr/>
        </p:nvSpPr>
        <p:spPr>
          <a:xfrm>
            <a:off x="894178" y="3484073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4" name="Rectangle: Rounded Corners 34">
            <a:extLst>
              <a:ext uri="{FF2B5EF4-FFF2-40B4-BE49-F238E27FC236}">
                <a16:creationId xmlns:a16="http://schemas.microsoft.com/office/drawing/2014/main" xmlns="" id="{EE6424F0-8E46-48B8-B814-FFF832BE69DD}"/>
              </a:ext>
            </a:extLst>
          </p:cNvPr>
          <p:cNvSpPr/>
          <p:nvPr/>
        </p:nvSpPr>
        <p:spPr>
          <a:xfrm>
            <a:off x="894178" y="4301230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5" name="Rectangle: Rounded Corners 35">
            <a:extLst>
              <a:ext uri="{FF2B5EF4-FFF2-40B4-BE49-F238E27FC236}">
                <a16:creationId xmlns:a16="http://schemas.microsoft.com/office/drawing/2014/main" xmlns="" id="{4176C20C-1B48-40D4-8DC9-24BC6C9DA680}"/>
              </a:ext>
            </a:extLst>
          </p:cNvPr>
          <p:cNvSpPr/>
          <p:nvPr/>
        </p:nvSpPr>
        <p:spPr>
          <a:xfrm>
            <a:off x="894178" y="5118388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6" name="Rectangle 3">
            <a:extLst>
              <a:ext uri="{FF2B5EF4-FFF2-40B4-BE49-F238E27FC236}">
                <a16:creationId xmlns:a16="http://schemas.microsoft.com/office/drawing/2014/main" xmlns="" id="{7712D2C5-D045-42DD-9A5D-06B63415F6C5}"/>
              </a:ext>
            </a:extLst>
          </p:cNvPr>
          <p:cNvSpPr/>
          <p:nvPr/>
        </p:nvSpPr>
        <p:spPr>
          <a:xfrm rot="18900000">
            <a:off x="988821" y="2797410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xmlns="" id="{A5E6AD20-6479-4736-922C-1D01BA0DFF56}"/>
              </a:ext>
            </a:extLst>
          </p:cNvPr>
          <p:cNvSpPr/>
          <p:nvPr/>
        </p:nvSpPr>
        <p:spPr>
          <a:xfrm>
            <a:off x="995843" y="522456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8" name="Freeform 53">
            <a:extLst>
              <a:ext uri="{FF2B5EF4-FFF2-40B4-BE49-F238E27FC236}">
                <a16:creationId xmlns:a16="http://schemas.microsoft.com/office/drawing/2014/main" xmlns="" id="{893A7D5D-3747-4FFC-AD39-5F827D9017C4}"/>
              </a:ext>
            </a:extLst>
          </p:cNvPr>
          <p:cNvSpPr/>
          <p:nvPr/>
        </p:nvSpPr>
        <p:spPr>
          <a:xfrm flipH="1">
            <a:off x="1015458" y="3621815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9" name="Round Same Side Corner Rectangle 12">
            <a:extLst>
              <a:ext uri="{FF2B5EF4-FFF2-40B4-BE49-F238E27FC236}">
                <a16:creationId xmlns:a16="http://schemas.microsoft.com/office/drawing/2014/main" xmlns="" id="{805781C7-583A-402B-9472-4D13AFCB003A}"/>
              </a:ext>
            </a:extLst>
          </p:cNvPr>
          <p:cNvSpPr/>
          <p:nvPr/>
        </p:nvSpPr>
        <p:spPr>
          <a:xfrm>
            <a:off x="1009340" y="4409564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089880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6129003" y="1195818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5290249" y="1266352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6131089" y="4223872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9602668" y="3358224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5283959" y="4345575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762343" y="3346172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1080634" y="3304232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67757" y="1222382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754617" y="1222381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826860" y="4322650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2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1055391" y="2231432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8542291" y="117427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9425484" y="1127968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722679" y="4304625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4435429" y="5172850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8553796" y="3248797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9327996" y="2247598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983875" y="3290941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4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4377156" y="1184526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5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8551135" y="2219653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10196527" y="3327121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7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5341149" y="2241909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8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875149" y="2231170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9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6275685" y="2270841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0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7171431" y="2255688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1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936878" y="5239004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2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4428306" y="2175302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3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6154469" y="3337872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4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5205153" y="5189609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5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7633975" y="5282492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6" name="Smiley Face 12">
            <a:extLst>
              <a:ext uri="{FF2B5EF4-FFF2-40B4-BE49-F238E27FC236}">
                <a16:creationId xmlns:a16="http://schemas.microsoft.com/office/drawing/2014/main" xmlns="" id="{7F01996A-EF70-44A8-AD2D-1E270513DCED}"/>
              </a:ext>
            </a:extLst>
          </p:cNvPr>
          <p:cNvSpPr/>
          <p:nvPr/>
        </p:nvSpPr>
        <p:spPr>
          <a:xfrm>
            <a:off x="10177555" y="5282492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7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8485928" y="5285563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8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1029509" y="5279090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9331741" y="5285563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0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342631" y="3223816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4418107" y="3248913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995961" y="5180148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393168" y="4317083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4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0119353" y="2257772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5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10143625" y="1243014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6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949753" y="1243080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7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80406" y="4281692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8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505364" y="4281692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9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55448" y="4281692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0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30489" y="4281692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04863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993" y="1776401"/>
            <a:ext cx="3711482" cy="36337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041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936E61-336A-65A9-5BE9-A78B7BC4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Algebra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0C4D872-F1C8-B61E-31A2-145CA7BE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008"/>
          <a:stretch>
            <a:fillRect/>
          </a:stretch>
        </p:blipFill>
        <p:spPr>
          <a:xfrm>
            <a:off x="2730184" y="2416628"/>
            <a:ext cx="6413816" cy="35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0CA281-3365-E2E1-72FB-28C6A68A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Algebra-Applications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0A49E8-DC0C-A3E8-E426-63B37E8451ED}"/>
              </a:ext>
            </a:extLst>
          </p:cNvPr>
          <p:cNvSpPr txBox="1"/>
          <p:nvPr/>
        </p:nvSpPr>
        <p:spPr>
          <a:xfrm>
            <a:off x="810748" y="1247903"/>
            <a:ext cx="11581927" cy="2539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1. Machine Learning &amp; AI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Training: Representing weights, features, and activations using vectors and matrices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Dimensionality Reduction: Techniques like PCA (Principal Component Analysis) use eigenvectors and SVD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Linear Regression: Core ML algorithm based on matrix equations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Neural Networks: Layer operations are matrix multiplications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775A702-9179-F6BA-39D7-C8199E00DF3E}"/>
              </a:ext>
            </a:extLst>
          </p:cNvPr>
          <p:cNvSpPr txBox="1"/>
          <p:nvPr/>
        </p:nvSpPr>
        <p:spPr>
          <a:xfrm>
            <a:off x="938301" y="4324692"/>
            <a:ext cx="9861038" cy="16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2. Computer Graphics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Transformations: Scaling, rotation, translation using transformation matrices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3D Rendering: Projection of 3D objects into 2D using matrix math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Animation: Smooth transitions and movement using linear interpolation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53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5">
      <a:majorFont>
        <a:latin typeface="Roboto Slab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11456</TotalTime>
  <Words>3579</Words>
  <Application>Microsoft Office PowerPoint</Application>
  <PresentationFormat>Widescreen</PresentationFormat>
  <Paragraphs>502</Paragraphs>
  <Slides>72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 Unicode MS</vt:lpstr>
      <vt:lpstr>Aptos</vt:lpstr>
      <vt:lpstr>Arial</vt:lpstr>
      <vt:lpstr>Calibri</vt:lpstr>
      <vt:lpstr>Cambria Math</vt:lpstr>
      <vt:lpstr>FZShuTi</vt:lpstr>
      <vt:lpstr>MinionPro-Regular</vt:lpstr>
      <vt:lpstr>MS Mincho</vt:lpstr>
      <vt:lpstr>Roboto Slab</vt:lpstr>
      <vt:lpstr>Symbol</vt:lpstr>
      <vt:lpstr>Times New Roman</vt:lpstr>
      <vt:lpstr>Office Theme</vt:lpstr>
      <vt:lpstr>Mathematics and statistics</vt:lpstr>
      <vt:lpstr>PowerPoint Presentation</vt:lpstr>
      <vt:lpstr>PowerPoint Presentation</vt:lpstr>
      <vt:lpstr>My profile</vt:lpstr>
      <vt:lpstr>PowerPoint Presentation</vt:lpstr>
      <vt:lpstr>PowerPoint Presentation</vt:lpstr>
      <vt:lpstr>What is Linear Algebra</vt:lpstr>
      <vt:lpstr>Linear Algebra</vt:lpstr>
      <vt:lpstr>Linear Algebra-Applications</vt:lpstr>
      <vt:lpstr>Linear Algebra-Applications</vt:lpstr>
      <vt:lpstr>Scalers</vt:lpstr>
      <vt:lpstr>Vectors</vt:lpstr>
      <vt:lpstr>Matrix</vt:lpstr>
      <vt:lpstr>Vectors</vt:lpstr>
      <vt:lpstr>PowerPoint Presentation</vt:lpstr>
      <vt:lpstr>Vector Geometric representation</vt:lpstr>
      <vt:lpstr>Vector Operations</vt:lpstr>
      <vt:lpstr>L2 Norm and Unit vector</vt:lpstr>
      <vt:lpstr>L1 Norm (Manhattan Norm)</vt:lpstr>
      <vt:lpstr>Dot Product</vt:lpstr>
      <vt:lpstr>Vector Applications</vt:lpstr>
      <vt:lpstr>Correlation</vt:lpstr>
      <vt:lpstr>Correlation</vt:lpstr>
      <vt:lpstr>Cosine Similarity</vt:lpstr>
      <vt:lpstr>Temporal Filtering and Dot Product</vt:lpstr>
      <vt:lpstr>Temporal filtering</vt:lpstr>
      <vt:lpstr>PowerPoint Presentation</vt:lpstr>
      <vt:lpstr>Example</vt:lpstr>
      <vt:lpstr>K Means Clustering</vt:lpstr>
      <vt:lpstr>Steps in clustering</vt:lpstr>
      <vt:lpstr>Mastering Matrix Operations</vt:lpstr>
      <vt:lpstr>Conceptualizing Matrices</vt:lpstr>
      <vt:lpstr>Matrix as set of columns</vt:lpstr>
      <vt:lpstr>Matrix as set of rows </vt:lpstr>
      <vt:lpstr>Matrix as individual elements</vt:lpstr>
      <vt:lpstr>Matrix Addition </vt:lpstr>
      <vt:lpstr>Element wise matrix multiplication</vt:lpstr>
      <vt:lpstr>Standard Matrix multiplication</vt:lpstr>
      <vt:lpstr>Matrix Mean</vt:lpstr>
      <vt:lpstr>Matrix Standard deviation</vt:lpstr>
      <vt:lpstr>Question</vt:lpstr>
      <vt:lpstr>Transpose </vt:lpstr>
      <vt:lpstr>Symmetric Matrices</vt:lpstr>
      <vt:lpstr>Types of Matrices</vt:lpstr>
      <vt:lpstr>Matrix Properties</vt:lpstr>
      <vt:lpstr>Trace of a Matrix</vt:lpstr>
      <vt:lpstr>Rank of a Matrix</vt:lpstr>
      <vt:lpstr>Key Facts About Matrix Rank</vt:lpstr>
      <vt:lpstr>Terminology Based on Rank</vt:lpstr>
      <vt:lpstr>Effect of Scalar Multiplication</vt:lpstr>
      <vt:lpstr>Why Rank Matters in Data Science</vt:lpstr>
      <vt:lpstr>Rank of Special Matrices </vt:lpstr>
      <vt:lpstr>PowerPoint Presentation</vt:lpstr>
      <vt:lpstr>PowerPoint Presentation</vt:lpstr>
      <vt:lpstr>PowerPoint Presentation</vt:lpstr>
      <vt:lpstr>PowerPoint Presentation</vt:lpstr>
      <vt:lpstr>Determinant</vt:lpstr>
      <vt:lpstr>Determinant</vt:lpstr>
      <vt:lpstr>Inverse of the Matrix</vt:lpstr>
      <vt:lpstr>Matrix Inverse</vt:lpstr>
      <vt:lpstr>Matrix decomposition techniques</vt:lpstr>
      <vt:lpstr>Eigen Decomposition</vt:lpstr>
      <vt:lpstr>Introduction to Eigen Decomposition</vt:lpstr>
      <vt:lpstr>Eigenvalues and Eigenvectors</vt:lpstr>
      <vt:lpstr>Principal component analysis</vt:lpstr>
      <vt:lpstr>Principal component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account</cp:lastModifiedBy>
  <cp:revision>349</cp:revision>
  <dcterms:created xsi:type="dcterms:W3CDTF">2020-01-23T06:03:51Z</dcterms:created>
  <dcterms:modified xsi:type="dcterms:W3CDTF">2025-11-22T10:09:22Z</dcterms:modified>
</cp:coreProperties>
</file>